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8" r:id="rId2"/>
    <p:sldId id="260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65" r:id="rId12"/>
  </p:sldIdLst>
  <p:sldSz cx="9144000" cy="5400675"/>
  <p:notesSz cx="6858000" cy="9144000"/>
  <p:embeddedFontLst>
    <p:embeddedFont>
      <p:font typeface="方正粗宋简体" panose="02010600030101010101" charset="-122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华文新魏" panose="02010800040101010101" pitchFamily="2" charset="-122"/>
      <p:regular r:id="rId19"/>
    </p:embeddedFont>
    <p:embeddedFont>
      <p:font typeface="微软雅黑" panose="020B0503020204020204" pitchFamily="34" charset="-122"/>
      <p:regular r:id="rId20"/>
      <p:bold r:id="rId2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EEEEE"/>
    <a:srgbClr val="A9A9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99" d="100"/>
          <a:sy n="99" d="100"/>
        </p:scale>
        <p:origin x="994" y="82"/>
      </p:cViewPr>
      <p:guideLst>
        <p:guide orient="horz" pos="96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F3A57-FFC8-4179-A456-E49A657E9FC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25463" y="685800"/>
            <a:ext cx="5807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F6683-BF38-4274-BA0A-50EF24AC86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928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6683-BF38-4274-BA0A-50EF24AC86B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4785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6683-BF38-4274-BA0A-50EF24AC86B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0991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6683-BF38-4274-BA0A-50EF24AC86B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53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6683-BF38-4274-BA0A-50EF24AC86B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53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6683-BF38-4274-BA0A-50EF24AC86B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222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6683-BF38-4274-BA0A-50EF24AC86B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033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6683-BF38-4274-BA0A-50EF24AC86B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63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6683-BF38-4274-BA0A-50EF24AC86B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751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6683-BF38-4274-BA0A-50EF24AC86B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378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6683-BF38-4274-BA0A-50EF24AC86B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070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6683-BF38-4274-BA0A-50EF24AC86B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422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7710"/>
            <a:ext cx="7772400" cy="115764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060382"/>
            <a:ext cx="6400800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312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742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8771"/>
            <a:ext cx="2057400" cy="338667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8771"/>
            <a:ext cx="6019800" cy="338667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647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61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470434"/>
            <a:ext cx="7772400" cy="10726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289037"/>
            <a:ext cx="7772400" cy="118139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234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26366"/>
            <a:ext cx="4038600" cy="26190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26366"/>
            <a:ext cx="4038600" cy="26190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340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277"/>
            <a:ext cx="8229600" cy="900112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8902"/>
            <a:ext cx="4040188" cy="503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712715"/>
            <a:ext cx="4040188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208902"/>
            <a:ext cx="4041775" cy="503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712715"/>
            <a:ext cx="4041775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791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93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652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15027"/>
            <a:ext cx="3008313" cy="9151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15027"/>
            <a:ext cx="5111750" cy="46093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130142"/>
            <a:ext cx="3008313" cy="3694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452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780472"/>
            <a:ext cx="5486400" cy="446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82560"/>
            <a:ext cx="5486400" cy="32404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226780"/>
            <a:ext cx="5486400" cy="6338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324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16277"/>
            <a:ext cx="8229600" cy="900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60158"/>
            <a:ext cx="8229600" cy="3564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005626"/>
            <a:ext cx="213360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ABD72-B6A2-4685-9F6B-51B6E38FF76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005626"/>
            <a:ext cx="289560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005626"/>
            <a:ext cx="213360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1655E-DB0B-4B55-8C2A-B469B6E237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786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630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4770637"/>
            <a:ext cx="9144000" cy="6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56565" y="1809845"/>
            <a:ext cx="72458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2"/>
                </a:solidFill>
                <a:latin typeface="+mn-ea"/>
              </a:rPr>
              <a:t> “办好一件实事”承诺完成情况汇报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202070" y="3105382"/>
            <a:ext cx="202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汇报人：申毅</a:t>
            </a:r>
          </a:p>
        </p:txBody>
      </p:sp>
    </p:spTree>
    <p:extLst>
      <p:ext uri="{BB962C8B-B14F-4D97-AF65-F5344CB8AC3E}">
        <p14:creationId xmlns:p14="http://schemas.microsoft.com/office/powerpoint/2010/main" val="122333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30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770637"/>
            <a:ext cx="9144000" cy="6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794546" y="1260177"/>
            <a:ext cx="6447633" cy="2517396"/>
            <a:chOff x="4018398" y="1304626"/>
            <a:chExt cx="3216321" cy="1772788"/>
          </a:xfrm>
        </p:grpSpPr>
        <p:sp>
          <p:nvSpPr>
            <p:cNvPr id="8" name="矩形 7"/>
            <p:cNvSpPr/>
            <p:nvPr/>
          </p:nvSpPr>
          <p:spPr>
            <a:xfrm>
              <a:off x="4057703" y="2037058"/>
              <a:ext cx="3177016" cy="1040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zh-CN" altLang="en-US" sz="2000" dirty="0"/>
                <a:t>学习小组同学知识面得到</a:t>
              </a:r>
              <a:r>
                <a:rPr lang="zh-CN" altLang="en-US" sz="2000" dirty="0" smtClean="0"/>
                <a:t>拓展；</a:t>
              </a:r>
              <a:endParaRPr lang="zh-CN" altLang="en-US" sz="2000" dirty="0"/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zh-CN" altLang="en-US" sz="2000" dirty="0"/>
                <a:t>专业技能得到</a:t>
              </a:r>
              <a:r>
                <a:rPr lang="zh-CN" altLang="en-US" sz="2000" dirty="0" smtClean="0"/>
                <a:t>提高；</a:t>
              </a:r>
              <a:endParaRPr lang="zh-CN" altLang="en-US" sz="2000" dirty="0"/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zh-CN" altLang="en-US" sz="2000" dirty="0"/>
                <a:t>为明年的比赛打下了良好的</a:t>
              </a:r>
              <a:r>
                <a:rPr lang="zh-CN" altLang="en-US" sz="2000" dirty="0" smtClean="0"/>
                <a:t>基础。</a:t>
              </a:r>
              <a:endParaRPr lang="zh-CN" altLang="en-US" sz="2000" dirty="0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018398" y="1304626"/>
              <a:ext cx="3067597" cy="584775"/>
              <a:chOff x="3754653" y="1398874"/>
              <a:chExt cx="3067597" cy="584775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754653" y="1398874"/>
                <a:ext cx="910948" cy="4118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tx2"/>
                    </a:solidFill>
                    <a:latin typeface="+mn-ea"/>
                  </a:rPr>
                  <a:t>实施效果</a:t>
                </a: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64490" y="1983649"/>
                <a:ext cx="295776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0444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30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770637"/>
            <a:ext cx="9144000" cy="6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581890" y="2023226"/>
            <a:ext cx="2790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谢谢！</a:t>
            </a:r>
            <a:endParaRPr lang="zh-CN" altLang="en-US" sz="9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978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30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770637"/>
            <a:ext cx="9144000" cy="6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782611" y="1215171"/>
            <a:ext cx="6432750" cy="1717520"/>
            <a:chOff x="4018398" y="1304626"/>
            <a:chExt cx="3208897" cy="1086683"/>
          </a:xfrm>
        </p:grpSpPr>
        <p:sp>
          <p:nvSpPr>
            <p:cNvPr id="8" name="矩形 7"/>
            <p:cNvSpPr/>
            <p:nvPr/>
          </p:nvSpPr>
          <p:spPr>
            <a:xfrm>
              <a:off x="4050279" y="2040792"/>
              <a:ext cx="3177016" cy="3505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zh-CN" altLang="en-US" sz="2000" dirty="0" smtClean="0"/>
                <a:t>组建计算机网络应用学习小组</a:t>
              </a:r>
              <a:endParaRPr lang="en-US" altLang="zh-CN" sz="2000" dirty="0" smtClean="0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018398" y="1304626"/>
              <a:ext cx="3067597" cy="584775"/>
              <a:chOff x="3754653" y="1398874"/>
              <a:chExt cx="3067597" cy="584775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754653" y="1398874"/>
                <a:ext cx="1826141" cy="3699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tx2"/>
                    </a:solidFill>
                    <a:latin typeface="+mn-ea"/>
                  </a:rPr>
                  <a:t>承诺事项</a:t>
                </a: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64490" y="1983649"/>
                <a:ext cx="295776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9520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30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770637"/>
            <a:ext cx="9144000" cy="6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789461" y="1260177"/>
            <a:ext cx="6447633" cy="3046108"/>
            <a:chOff x="4018398" y="1304626"/>
            <a:chExt cx="3216321" cy="2145114"/>
          </a:xfrm>
        </p:grpSpPr>
        <p:sp>
          <p:nvSpPr>
            <p:cNvPr id="8" name="矩形 7"/>
            <p:cNvSpPr/>
            <p:nvPr/>
          </p:nvSpPr>
          <p:spPr>
            <a:xfrm>
              <a:off x="4057703" y="2037058"/>
              <a:ext cx="3177016" cy="14126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zh-CN" altLang="en-US" sz="2000" dirty="0"/>
                <a:t>在信安专业</a:t>
              </a:r>
              <a:r>
                <a:rPr lang="zh-CN" altLang="en-US" sz="2000" dirty="0" smtClean="0"/>
                <a:t>中组建</a:t>
              </a:r>
              <a:r>
                <a:rPr lang="zh-CN" altLang="en-US" sz="2000" dirty="0"/>
                <a:t>计算机网络应用学习小组，备战明年浙江省计算机网络应用技能大赛</a:t>
              </a:r>
              <a:r>
                <a:rPr lang="zh-CN" altLang="en-US" sz="2000" dirty="0" smtClean="0"/>
                <a:t>。</a:t>
              </a:r>
              <a:endParaRPr lang="en-US" altLang="zh-CN" sz="2000" dirty="0" smtClean="0"/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zh-CN" altLang="en-US" sz="2000" dirty="0" smtClean="0"/>
                <a:t>计划</a:t>
              </a:r>
              <a:r>
                <a:rPr lang="zh-CN" altLang="en-US" sz="2000" dirty="0"/>
                <a:t>在</a:t>
              </a:r>
              <a:r>
                <a:rPr lang="en-US" altLang="zh-CN" sz="2000" dirty="0"/>
                <a:t>6</a:t>
              </a:r>
              <a:r>
                <a:rPr lang="zh-CN" altLang="en-US" sz="2000" dirty="0"/>
                <a:t>月</a:t>
              </a:r>
              <a:r>
                <a:rPr lang="en-US" altLang="zh-CN" sz="2000" dirty="0"/>
                <a:t>-11</a:t>
              </a:r>
              <a:r>
                <a:rPr lang="zh-CN" altLang="en-US" sz="2000" dirty="0"/>
                <a:t>月利用课余时间指导学生熟悉比赛项目，掌握比赛所需专业知识，提高专业技能。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018398" y="1304626"/>
              <a:ext cx="3067597" cy="584775"/>
              <a:chOff x="3754653" y="1398874"/>
              <a:chExt cx="3067597" cy="584775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754653" y="1398874"/>
                <a:ext cx="910948" cy="4371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tx2"/>
                    </a:solidFill>
                    <a:latin typeface="+mn-ea"/>
                  </a:rPr>
                  <a:t>主要内容</a:t>
                </a: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64490" y="1983649"/>
                <a:ext cx="295776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8232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30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770637"/>
            <a:ext cx="9144000" cy="6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794546" y="1260177"/>
            <a:ext cx="6447633" cy="3902391"/>
            <a:chOff x="4018398" y="1304626"/>
            <a:chExt cx="3216321" cy="2748121"/>
          </a:xfrm>
        </p:grpSpPr>
        <p:sp>
          <p:nvSpPr>
            <p:cNvPr id="8" name="矩形 7"/>
            <p:cNvSpPr/>
            <p:nvPr/>
          </p:nvSpPr>
          <p:spPr>
            <a:xfrm>
              <a:off x="4057703" y="2037058"/>
              <a:ext cx="3177016" cy="20156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en-US" altLang="zh-CN" sz="2000" dirty="0"/>
                <a:t>1</a:t>
              </a:r>
              <a:r>
                <a:rPr lang="zh-CN" altLang="en-US" sz="2000" dirty="0"/>
                <a:t>．</a:t>
              </a:r>
              <a:r>
                <a:rPr lang="en-US" altLang="zh-CN" sz="2000" dirty="0"/>
                <a:t>6</a:t>
              </a:r>
              <a:r>
                <a:rPr lang="zh-CN" altLang="en-US" sz="2000" dirty="0"/>
                <a:t>月底：组建网络应用比赛培训小组，进行人员初步分工。</a:t>
              </a: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en-US" altLang="zh-CN" sz="2000" dirty="0"/>
                <a:t>2</a:t>
              </a:r>
              <a:r>
                <a:rPr lang="zh-CN" altLang="en-US" sz="2000" dirty="0"/>
                <a:t>．</a:t>
              </a:r>
              <a:r>
                <a:rPr lang="en-US" altLang="zh-CN" sz="2000" dirty="0"/>
                <a:t>7-9</a:t>
              </a:r>
              <a:r>
                <a:rPr lang="zh-CN" altLang="en-US" sz="2000" dirty="0"/>
                <a:t>月</a:t>
              </a:r>
              <a:r>
                <a:rPr lang="zh-CN" altLang="en-US" sz="2000" dirty="0" smtClean="0"/>
                <a:t>：假期根据</a:t>
              </a:r>
              <a:r>
                <a:rPr lang="zh-CN" altLang="en-US" sz="2000" dirty="0"/>
                <a:t>网络应用比赛赛项技术点要求</a:t>
              </a:r>
              <a:r>
                <a:rPr lang="zh-CN" altLang="en-US" sz="2000" dirty="0" smtClean="0"/>
                <a:t>，布置作业，重点</a:t>
              </a:r>
              <a:r>
                <a:rPr lang="zh-CN" altLang="en-US" sz="2000" dirty="0"/>
                <a:t>学习网络设备和服务器</a:t>
              </a:r>
              <a:r>
                <a:rPr lang="zh-CN" altLang="en-US" sz="2000" dirty="0" smtClean="0"/>
                <a:t>配置，</a:t>
              </a:r>
              <a:r>
                <a:rPr lang="zh-CN" altLang="en-US" sz="2000" dirty="0"/>
                <a:t>做好知识和技能储备。</a:t>
              </a: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endParaRPr lang="zh-CN" altLang="en-US" sz="2000" dirty="0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018398" y="1304626"/>
              <a:ext cx="3067597" cy="584775"/>
              <a:chOff x="3754653" y="1398874"/>
              <a:chExt cx="3067597" cy="584775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754653" y="1398874"/>
                <a:ext cx="910948" cy="4118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tx2"/>
                    </a:solidFill>
                    <a:latin typeface="+mn-ea"/>
                  </a:rPr>
                  <a:t>实施计划</a:t>
                </a: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64490" y="1983649"/>
                <a:ext cx="295776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7401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30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770637"/>
            <a:ext cx="9144000" cy="6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794546" y="1440197"/>
            <a:ext cx="6447633" cy="1274077"/>
            <a:chOff x="4018398" y="1304626"/>
            <a:chExt cx="3216321" cy="1015559"/>
          </a:xfrm>
        </p:grpSpPr>
        <p:sp>
          <p:nvSpPr>
            <p:cNvPr id="8" name="矩形 7"/>
            <p:cNvSpPr/>
            <p:nvPr/>
          </p:nvSpPr>
          <p:spPr>
            <a:xfrm>
              <a:off x="4057703" y="1878597"/>
              <a:ext cx="3177016" cy="4415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en-US" altLang="zh-CN" sz="2000" dirty="0"/>
                <a:t>1</a:t>
              </a:r>
              <a:r>
                <a:rPr lang="zh-CN" altLang="en-US" sz="2000" dirty="0"/>
                <a:t>．</a:t>
              </a:r>
              <a:r>
                <a:rPr lang="en-US" altLang="zh-CN" sz="2000" dirty="0"/>
                <a:t>6</a:t>
              </a:r>
              <a:r>
                <a:rPr lang="zh-CN" altLang="en-US" sz="2000" dirty="0"/>
                <a:t>月底组建了计算机网络应用</a:t>
              </a:r>
              <a:r>
                <a:rPr lang="zh-CN" altLang="en-US" sz="2000"/>
                <a:t>学习</a:t>
              </a:r>
              <a:r>
                <a:rPr lang="zh-CN" altLang="en-US" sz="2000" smtClean="0"/>
                <a:t>小组。</a:t>
              </a:r>
              <a:endParaRPr lang="zh-CN" altLang="en-US" sz="2000" dirty="0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018398" y="1304626"/>
              <a:ext cx="3067597" cy="584775"/>
              <a:chOff x="3754653" y="1398874"/>
              <a:chExt cx="3067597" cy="584775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754653" y="1398874"/>
                <a:ext cx="910948" cy="4661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2"/>
                    </a:solidFill>
                    <a:latin typeface="+mn-ea"/>
                  </a:rPr>
                  <a:t>实施计划</a:t>
                </a:r>
                <a:endParaRPr lang="zh-CN" altLang="en-US" sz="3200" b="1" dirty="0">
                  <a:solidFill>
                    <a:schemeClr val="tx2"/>
                  </a:solidFill>
                  <a:latin typeface="+mn-ea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64490" y="1983649"/>
                <a:ext cx="295776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543715"/>
              </p:ext>
            </p:extLst>
          </p:nvPr>
        </p:nvGraphicFramePr>
        <p:xfrm>
          <a:off x="1151619" y="2805127"/>
          <a:ext cx="4905545" cy="19204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6788"/>
                <a:gridCol w="1246322"/>
                <a:gridCol w="1337875"/>
                <a:gridCol w="1674560"/>
              </a:tblGrid>
              <a:tr h="274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序号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姓名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班级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意向分工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陈凯鑫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信安</a:t>
                      </a:r>
                      <a:r>
                        <a:rPr lang="en-US" sz="1200" kern="100" dirty="0">
                          <a:effectLst/>
                        </a:rPr>
                        <a:t>1711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网络设备配置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4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李俊伟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信安</a:t>
                      </a:r>
                      <a:r>
                        <a:rPr lang="en-US" sz="1200" kern="100">
                          <a:effectLst/>
                        </a:rPr>
                        <a:t>1711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网络设备配置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4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周贤胜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信安</a:t>
                      </a:r>
                      <a:r>
                        <a:rPr lang="en-US" sz="1200" kern="100">
                          <a:effectLst/>
                        </a:rPr>
                        <a:t>1711 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网络设备配置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范正宇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信安</a:t>
                      </a:r>
                      <a:r>
                        <a:rPr lang="en-US" sz="1200" kern="100">
                          <a:effectLst/>
                        </a:rPr>
                        <a:t>1721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网络设备配置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4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周宇航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信安</a:t>
                      </a:r>
                      <a:r>
                        <a:rPr lang="en-US" sz="1200" kern="100">
                          <a:effectLst/>
                        </a:rPr>
                        <a:t>1721 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网络设备配置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李豪哲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信安</a:t>
                      </a:r>
                      <a:r>
                        <a:rPr lang="en-US" sz="1200" kern="100" dirty="0">
                          <a:effectLst/>
                        </a:rPr>
                        <a:t>1741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服务器配置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048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30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770637"/>
            <a:ext cx="9144000" cy="6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846475" y="1231761"/>
            <a:ext cx="6447633" cy="2006616"/>
            <a:chOff x="4018398" y="1304626"/>
            <a:chExt cx="3216321" cy="1413089"/>
          </a:xfrm>
        </p:grpSpPr>
        <p:sp>
          <p:nvSpPr>
            <p:cNvPr id="8" name="矩形 7"/>
            <p:cNvSpPr/>
            <p:nvPr/>
          </p:nvSpPr>
          <p:spPr>
            <a:xfrm>
              <a:off x="4057703" y="2037058"/>
              <a:ext cx="3177016" cy="68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en-US" altLang="zh-CN" sz="2000" dirty="0" smtClean="0"/>
                <a:t>2. </a:t>
              </a:r>
              <a:r>
                <a:rPr lang="zh-CN" altLang="en-US" sz="2000" dirty="0" smtClean="0"/>
                <a:t>布置</a:t>
              </a:r>
              <a:r>
                <a:rPr lang="zh-CN" altLang="en-US" sz="2000" dirty="0"/>
                <a:t>了学习内容</a:t>
              </a:r>
              <a:r>
                <a:rPr lang="zh-CN" altLang="en-US" sz="2000" dirty="0" smtClean="0"/>
                <a:t>，暑假期间学生经常</a:t>
              </a:r>
              <a:r>
                <a:rPr lang="zh-CN" altLang="en-US" sz="2000" dirty="0"/>
                <a:t>与指导老师展开学习互动，取得了较好了的学习效果。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018398" y="1304626"/>
              <a:ext cx="3067597" cy="584775"/>
              <a:chOff x="3754653" y="1398874"/>
              <a:chExt cx="3067597" cy="584775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754653" y="1398874"/>
                <a:ext cx="910948" cy="4118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2"/>
                    </a:solidFill>
                    <a:latin typeface="+mn-ea"/>
                  </a:rPr>
                  <a:t>进展情况</a:t>
                </a:r>
                <a:endParaRPr lang="zh-CN" altLang="en-US" sz="3200" b="1" dirty="0">
                  <a:solidFill>
                    <a:schemeClr val="tx2"/>
                  </a:solidFill>
                  <a:latin typeface="+mn-ea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64490" y="1983649"/>
                <a:ext cx="295776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392" y="1613424"/>
            <a:ext cx="2298773" cy="30683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471" y="1664018"/>
            <a:ext cx="2541265" cy="306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29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30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770637"/>
            <a:ext cx="9144000" cy="6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794546" y="1260177"/>
            <a:ext cx="6447633" cy="2517396"/>
            <a:chOff x="4018398" y="1304626"/>
            <a:chExt cx="3216321" cy="1772788"/>
          </a:xfrm>
        </p:grpSpPr>
        <p:sp>
          <p:nvSpPr>
            <p:cNvPr id="8" name="矩形 7"/>
            <p:cNvSpPr/>
            <p:nvPr/>
          </p:nvSpPr>
          <p:spPr>
            <a:xfrm>
              <a:off x="4057703" y="2037058"/>
              <a:ext cx="3177016" cy="1040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en-US" altLang="zh-CN" sz="2000" dirty="0" smtClean="0"/>
                <a:t>3</a:t>
              </a:r>
              <a:r>
                <a:rPr lang="en-US" altLang="zh-CN" sz="2000" dirty="0"/>
                <a:t>.</a:t>
              </a:r>
              <a:r>
                <a:rPr lang="en-US" altLang="zh-CN" sz="2000" dirty="0" smtClean="0"/>
                <a:t>10</a:t>
              </a:r>
              <a:r>
                <a:rPr lang="zh-CN" altLang="zh-CN" sz="2000" dirty="0"/>
                <a:t>月初对小组同学开展了学习的测试</a:t>
              </a:r>
              <a:r>
                <a:rPr lang="zh-CN" altLang="zh-CN" sz="2000" dirty="0" smtClean="0"/>
                <a:t>，</a:t>
              </a:r>
              <a:r>
                <a:rPr lang="zh-CN" altLang="en-US" sz="2000" dirty="0" smtClean="0"/>
                <a:t>测试</a:t>
              </a:r>
              <a:r>
                <a:rPr lang="zh-CN" altLang="zh-CN" sz="2000" dirty="0" smtClean="0"/>
                <a:t>学生</a:t>
              </a:r>
              <a:r>
                <a:rPr lang="zh-CN" altLang="en-US" sz="2000" dirty="0" smtClean="0"/>
                <a:t>对</a:t>
              </a:r>
              <a:r>
                <a:rPr lang="en-US" altLang="zh-CN" sz="2000" dirty="0" smtClean="0"/>
                <a:t>CCNA</a:t>
              </a:r>
              <a:r>
                <a:rPr lang="zh-CN" altLang="zh-CN" sz="2000" dirty="0" smtClean="0"/>
                <a:t>网络技术</a:t>
              </a:r>
              <a:r>
                <a:rPr lang="zh-CN" altLang="en-US" sz="2000" dirty="0" smtClean="0"/>
                <a:t>掌握情况</a:t>
              </a:r>
              <a:r>
                <a:rPr lang="zh-CN" altLang="zh-CN" sz="2000" dirty="0" smtClean="0"/>
                <a:t>。</a:t>
              </a:r>
              <a:r>
                <a:rPr lang="zh-CN" altLang="zh-CN" sz="2000" dirty="0"/>
                <a:t>大部分同学都做到了</a:t>
              </a:r>
              <a:r>
                <a:rPr lang="en-US" altLang="zh-CN" sz="2000" dirty="0"/>
                <a:t>98</a:t>
              </a:r>
              <a:r>
                <a:rPr lang="zh-CN" altLang="zh-CN" sz="2000" dirty="0"/>
                <a:t>分以上</a:t>
              </a:r>
              <a:r>
                <a:rPr lang="zh-CN" altLang="zh-CN" sz="2000" dirty="0" smtClean="0"/>
                <a:t>，</a:t>
              </a:r>
              <a:r>
                <a:rPr lang="zh-CN" altLang="en-US" sz="2000" dirty="0" smtClean="0"/>
                <a:t>表现优秀</a:t>
              </a:r>
              <a:r>
                <a:rPr lang="zh-CN" altLang="zh-CN" sz="2000" dirty="0" smtClean="0"/>
                <a:t>。</a:t>
              </a:r>
              <a:endParaRPr lang="zh-CN" altLang="en-US" sz="2000" dirty="0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018398" y="1304626"/>
              <a:ext cx="3067597" cy="584775"/>
              <a:chOff x="3754653" y="1398874"/>
              <a:chExt cx="3067597" cy="584775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754653" y="1398874"/>
                <a:ext cx="910948" cy="4118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2"/>
                    </a:solidFill>
                    <a:latin typeface="+mn-ea"/>
                  </a:rPr>
                  <a:t>进展情况</a:t>
                </a:r>
                <a:endParaRPr lang="zh-CN" altLang="en-US" sz="3200" b="1" dirty="0">
                  <a:solidFill>
                    <a:schemeClr val="tx2"/>
                  </a:solidFill>
                  <a:latin typeface="+mn-ea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64490" y="1983649"/>
                <a:ext cx="295776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1093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30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770637"/>
            <a:ext cx="9144000" cy="6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794546" y="1260177"/>
            <a:ext cx="6447633" cy="2006616"/>
            <a:chOff x="4018398" y="1304626"/>
            <a:chExt cx="3216321" cy="1413089"/>
          </a:xfrm>
        </p:grpSpPr>
        <p:sp>
          <p:nvSpPr>
            <p:cNvPr id="8" name="矩形 7"/>
            <p:cNvSpPr/>
            <p:nvPr/>
          </p:nvSpPr>
          <p:spPr>
            <a:xfrm>
              <a:off x="4057703" y="2037058"/>
              <a:ext cx="3177016" cy="68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en-US" altLang="zh-CN" sz="2000" dirty="0"/>
                <a:t>4</a:t>
              </a:r>
              <a:r>
                <a:rPr lang="zh-CN" altLang="en-US" sz="2000" dirty="0"/>
                <a:t>．与小组学生座谈，了解学生学习进展，为下一阶段提高技术操作水平打好</a:t>
              </a:r>
              <a:r>
                <a:rPr lang="zh-CN" altLang="en-US" sz="2000" dirty="0" smtClean="0"/>
                <a:t>基础。</a:t>
              </a:r>
              <a:endParaRPr lang="zh-CN" altLang="en-US" sz="2000" dirty="0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018398" y="1304626"/>
              <a:ext cx="3067597" cy="584775"/>
              <a:chOff x="3754653" y="1398874"/>
              <a:chExt cx="3067597" cy="584775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754653" y="1398874"/>
                <a:ext cx="910948" cy="4118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2"/>
                    </a:solidFill>
                    <a:latin typeface="+mn-ea"/>
                  </a:rPr>
                  <a:t>进展情况</a:t>
                </a:r>
                <a:endParaRPr lang="zh-CN" altLang="en-US" sz="3200" b="1" dirty="0">
                  <a:solidFill>
                    <a:schemeClr val="tx2"/>
                  </a:solidFill>
                  <a:latin typeface="+mn-ea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64490" y="1983649"/>
                <a:ext cx="295776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776" y="1530350"/>
            <a:ext cx="4260524" cy="319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55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30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770637"/>
            <a:ext cx="9144000" cy="6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794546" y="1260177"/>
            <a:ext cx="6368840" cy="1823066"/>
            <a:chOff x="4018398" y="1304626"/>
            <a:chExt cx="3177016" cy="1283830"/>
          </a:xfrm>
        </p:grpSpPr>
        <p:sp>
          <p:nvSpPr>
            <p:cNvPr id="8" name="矩形 7"/>
            <p:cNvSpPr/>
            <p:nvPr/>
          </p:nvSpPr>
          <p:spPr>
            <a:xfrm>
              <a:off x="4018398" y="1907799"/>
              <a:ext cx="3177016" cy="68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itchFamily="2" charset="2"/>
                <a:buChar char="n"/>
              </a:pPr>
              <a:r>
                <a:rPr lang="en-US" altLang="zh-CN" sz="2000" dirty="0" smtClean="0"/>
                <a:t>5</a:t>
              </a:r>
              <a:r>
                <a:rPr lang="en-US" altLang="zh-CN" sz="2000" dirty="0"/>
                <a:t>.</a:t>
              </a:r>
              <a:r>
                <a:rPr lang="zh-CN" altLang="en-US" sz="2000" dirty="0" smtClean="0"/>
                <a:t>从</a:t>
              </a:r>
              <a:r>
                <a:rPr lang="zh-CN" altLang="en-US" sz="2000" dirty="0"/>
                <a:t>第</a:t>
              </a:r>
              <a:r>
                <a:rPr lang="en-US" altLang="zh-CN" sz="2000" dirty="0"/>
                <a:t>7</a:t>
              </a:r>
              <a:r>
                <a:rPr lang="zh-CN" altLang="en-US" sz="2000" dirty="0"/>
                <a:t>周开始每周对学生课外辅导</a:t>
              </a:r>
              <a:r>
                <a:rPr lang="en-US" altLang="zh-CN" sz="2000" dirty="0"/>
                <a:t>1</a:t>
              </a:r>
              <a:r>
                <a:rPr lang="zh-CN" altLang="en-US" sz="2000" dirty="0"/>
                <a:t>次，根据赛题要求，分几次专题，帮助学生尽快掌握知识技能。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018398" y="1304626"/>
              <a:ext cx="3067597" cy="584775"/>
              <a:chOff x="3754653" y="1398874"/>
              <a:chExt cx="3067597" cy="584775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754653" y="1398874"/>
                <a:ext cx="910948" cy="4118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2"/>
                    </a:solidFill>
                    <a:latin typeface="+mn-ea"/>
                  </a:rPr>
                  <a:t>进展情况</a:t>
                </a:r>
                <a:endParaRPr lang="zh-CN" altLang="en-US" sz="3200" b="1" dirty="0">
                  <a:solidFill>
                    <a:schemeClr val="tx2"/>
                  </a:solidFill>
                  <a:latin typeface="+mn-ea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64490" y="1983649"/>
                <a:ext cx="295776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093867"/>
              </p:ext>
            </p:extLst>
          </p:nvPr>
        </p:nvGraphicFramePr>
        <p:xfrm>
          <a:off x="566555" y="3053993"/>
          <a:ext cx="8196890" cy="17165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0849"/>
                <a:gridCol w="1175385"/>
                <a:gridCol w="2169160"/>
                <a:gridCol w="679011"/>
                <a:gridCol w="3372485"/>
              </a:tblGrid>
              <a:tr h="183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周次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时间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学习内容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地点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参加人员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03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第</a:t>
                      </a:r>
                      <a:r>
                        <a:rPr lang="en-US" sz="1200" kern="100" dirty="0">
                          <a:effectLst/>
                        </a:rPr>
                        <a:t>7</a:t>
                      </a:r>
                      <a:r>
                        <a:rPr lang="zh-CN" sz="1200" kern="100" dirty="0">
                          <a:effectLst/>
                        </a:rPr>
                        <a:t>周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2018.10.18</a:t>
                      </a:r>
                      <a:r>
                        <a:rPr lang="zh-CN" sz="1200" kern="100" dirty="0">
                          <a:effectLst/>
                        </a:rPr>
                        <a:t>晚上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知识点回顾与</a:t>
                      </a:r>
                      <a:r>
                        <a:rPr lang="en-US" sz="1200" kern="100">
                          <a:effectLst/>
                        </a:rPr>
                        <a:t>VRRP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1204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李俊伟、范正宇、周宇航、罗玲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0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第</a:t>
                      </a:r>
                      <a:r>
                        <a:rPr lang="en-US" sz="1200" kern="100">
                          <a:effectLst/>
                        </a:rPr>
                        <a:t>8</a:t>
                      </a:r>
                      <a:r>
                        <a:rPr lang="zh-CN" sz="1200" kern="100">
                          <a:effectLst/>
                        </a:rPr>
                        <a:t>周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2018.10.24</a:t>
                      </a:r>
                      <a:r>
                        <a:rPr lang="zh-CN" sz="1200" kern="100" dirty="0">
                          <a:effectLst/>
                        </a:rPr>
                        <a:t>晚上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DHCP</a:t>
                      </a:r>
                      <a:r>
                        <a:rPr lang="zh-CN" sz="1200" kern="100" dirty="0">
                          <a:effectLst/>
                        </a:rPr>
                        <a:t>与</a:t>
                      </a:r>
                      <a:r>
                        <a:rPr lang="en-US" sz="1200" kern="100" dirty="0">
                          <a:effectLst/>
                        </a:rPr>
                        <a:t>OSPF</a:t>
                      </a:r>
                      <a:r>
                        <a:rPr lang="zh-CN" sz="1200" kern="100" dirty="0">
                          <a:effectLst/>
                        </a:rPr>
                        <a:t>单域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1204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李俊伟、范正宇、周宇航、周贤胜、毛威、林昊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62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第</a:t>
                      </a:r>
                      <a:r>
                        <a:rPr lang="en-US" sz="1200" kern="100">
                          <a:effectLst/>
                        </a:rPr>
                        <a:t>10</a:t>
                      </a:r>
                      <a:r>
                        <a:rPr lang="zh-CN" sz="1200" kern="100">
                          <a:effectLst/>
                        </a:rPr>
                        <a:t>周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2018.11.8</a:t>
                      </a:r>
                      <a:r>
                        <a:rPr lang="zh-CN" sz="1200" kern="100">
                          <a:effectLst/>
                        </a:rPr>
                        <a:t>晚上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OSPF</a:t>
                      </a:r>
                      <a:r>
                        <a:rPr lang="zh-CN" sz="1200" kern="100">
                          <a:effectLst/>
                        </a:rPr>
                        <a:t>多域、手工汇总与虚链路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1204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李俊伟、范正宇、周宇航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62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第</a:t>
                      </a:r>
                      <a:r>
                        <a:rPr lang="en-US" sz="1200" kern="100">
                          <a:effectLst/>
                        </a:rPr>
                        <a:t>11</a:t>
                      </a:r>
                      <a:r>
                        <a:rPr lang="zh-CN" sz="1200" kern="100">
                          <a:effectLst/>
                        </a:rPr>
                        <a:t>周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2018.11.14</a:t>
                      </a:r>
                      <a:r>
                        <a:rPr lang="zh-CN" sz="1200" kern="100" dirty="0">
                          <a:effectLst/>
                        </a:rPr>
                        <a:t>晚上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OSPF</a:t>
                      </a:r>
                      <a:r>
                        <a:rPr lang="zh-CN" sz="1200" kern="100">
                          <a:effectLst/>
                        </a:rPr>
                        <a:t>认证、末节与策略路由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1204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865" y="1484843"/>
            <a:ext cx="4262400" cy="31968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458361"/>
            <a:ext cx="4262400" cy="31968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483" y="1458361"/>
            <a:ext cx="4262400" cy="31968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036" y="1471602"/>
            <a:ext cx="4262400" cy="31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44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曹将">
      <a:majorFont>
        <a:latin typeface="方正粗宋简体"/>
        <a:ea typeface="方正粗宋简体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175</TotalTime>
  <Words>431</Words>
  <Application>Microsoft Office PowerPoint</Application>
  <PresentationFormat>自定义</PresentationFormat>
  <Paragraphs>89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宋体</vt:lpstr>
      <vt:lpstr>方正粗宋简体</vt:lpstr>
      <vt:lpstr>Calibri</vt:lpstr>
      <vt:lpstr>华文新魏</vt:lpstr>
      <vt:lpstr>Wingdings</vt:lpstr>
      <vt:lpstr>Times New Roman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曹将</dc:creator>
  <cp:lastModifiedBy>yi shen</cp:lastModifiedBy>
  <cp:revision>31</cp:revision>
  <dcterms:created xsi:type="dcterms:W3CDTF">2011-07-23T13:22:08Z</dcterms:created>
  <dcterms:modified xsi:type="dcterms:W3CDTF">2018-11-14T04:11:47Z</dcterms:modified>
</cp:coreProperties>
</file>