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4" r:id="rId4"/>
    <p:sldId id="260" r:id="rId5"/>
    <p:sldId id="305" r:id="rId6"/>
    <p:sldId id="306" r:id="rId7"/>
    <p:sldId id="265" r:id="rId8"/>
    <p:sldId id="287" r:id="rId9"/>
    <p:sldId id="271" r:id="rId10"/>
    <p:sldId id="266" r:id="rId11"/>
    <p:sldId id="28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4A"/>
    <a:srgbClr val="00AA72"/>
    <a:srgbClr val="60D4AE"/>
    <a:srgbClr val="35D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504" y="-498"/>
      </p:cViewPr>
      <p:guideLst>
        <p:guide orient="horz" pos="2172"/>
        <p:guide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0AFAC-1DC4-406A-8BB7-548BF24601C2}" type="datetimeFigureOut">
              <a:rPr lang="zh-CN" altLang="en-US" smtClean="0"/>
              <a:pPr/>
              <a:t>2018/11/13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BF9DF-C98C-4112-BFC7-BF4466126A1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64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BF9DF-C98C-4112-BFC7-BF4466126A1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CC5199C-F1F6-45E3-86CA-2EB90A237AB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2018/11/13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A51BEF2-711B-4881-A340-51F586502B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509989" y="1415917"/>
            <a:ext cx="9084039" cy="3686175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088571" y="3381829"/>
            <a:ext cx="12380685" cy="914400"/>
            <a:chOff x="2126105" y="2924631"/>
            <a:chExt cx="8209614" cy="667385"/>
          </a:xfrm>
        </p:grpSpPr>
        <p:sp>
          <p:nvSpPr>
            <p:cNvPr id="10" name="矩形 9"/>
            <p:cNvSpPr/>
            <p:nvPr/>
          </p:nvSpPr>
          <p:spPr>
            <a:xfrm>
              <a:off x="2126105" y="3220951"/>
              <a:ext cx="8209614" cy="306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sz="1400" dirty="0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3457325" y="2924631"/>
              <a:ext cx="4099560" cy="667385"/>
            </a:xfrm>
            <a:prstGeom prst="roundRect">
              <a:avLst/>
            </a:prstGeom>
            <a:solidFill>
              <a:srgbClr val="00AA7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/>
            </a:p>
          </p:txBody>
        </p:sp>
      </p:grpSp>
      <p:sp>
        <p:nvSpPr>
          <p:cNvPr id="4" name="矩形 3"/>
          <p:cNvSpPr/>
          <p:nvPr/>
        </p:nvSpPr>
        <p:spPr>
          <a:xfrm>
            <a:off x="3726549" y="2120279"/>
            <a:ext cx="5153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办</a:t>
            </a:r>
            <a:r>
              <a:rPr lang="zh-CN" alt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好一件实事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  <p:sp>
        <p:nvSpPr>
          <p:cNvPr id="16" name="文本框 24"/>
          <p:cNvSpPr txBox="1"/>
          <p:nvPr/>
        </p:nvSpPr>
        <p:spPr>
          <a:xfrm>
            <a:off x="3526581" y="3699643"/>
            <a:ext cx="10533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>
                <a:solidFill>
                  <a:schemeClr val="bg1"/>
                </a:solidFill>
                <a:latin typeface="微软"/>
              </a:rPr>
              <a:t>深化“老友计划”智能手机</a:t>
            </a:r>
            <a:r>
              <a:rPr lang="en-US" altLang="zh-CN" sz="2000" b="1" dirty="0">
                <a:solidFill>
                  <a:schemeClr val="bg1"/>
                </a:solidFill>
                <a:latin typeface="微软"/>
              </a:rPr>
              <a:t>APP</a:t>
            </a:r>
            <a:r>
              <a:rPr lang="zh-CN" altLang="zh-CN" sz="2000" b="1" dirty="0">
                <a:solidFill>
                  <a:schemeClr val="bg1"/>
                </a:solidFill>
                <a:latin typeface="微软"/>
              </a:rPr>
              <a:t>教学公益品牌</a:t>
            </a:r>
            <a:endParaRPr lang="zh-CN" altLang="en-US" sz="2000" b="1" dirty="0">
              <a:solidFill>
                <a:schemeClr val="bg1"/>
              </a:solidFill>
              <a:latin typeface="微软"/>
            </a:endParaRPr>
          </a:p>
        </p:txBody>
      </p:sp>
      <p:sp>
        <p:nvSpPr>
          <p:cNvPr id="15" name="文本框 24"/>
          <p:cNvSpPr txBox="1"/>
          <p:nvPr/>
        </p:nvSpPr>
        <p:spPr>
          <a:xfrm>
            <a:off x="5492657" y="4576794"/>
            <a:ext cx="1205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"/>
              </a:rPr>
              <a:t>王璐瑜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4" grpId="0"/>
      <p:bldP spid="16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06876" y="733494"/>
            <a:ext cx="309880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74657" y="3889913"/>
            <a:ext cx="300805" cy="30080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 descr="图片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61073" y="2067081"/>
            <a:ext cx="4624514" cy="3206375"/>
          </a:xfrm>
          <a:prstGeom prst="rect">
            <a:avLst/>
          </a:prstGeom>
        </p:spPr>
      </p:pic>
      <p:pic>
        <p:nvPicPr>
          <p:cNvPr id="18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059115" y="39151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对象：街道、社区</a:t>
            </a:r>
          </a:p>
        </p:txBody>
      </p:sp>
      <p:sp>
        <p:nvSpPr>
          <p:cNvPr id="8" name="矩形 7"/>
          <p:cNvSpPr/>
          <p:nvPr/>
        </p:nvSpPr>
        <p:spPr>
          <a:xfrm>
            <a:off x="1031903" y="4269892"/>
            <a:ext cx="6096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下沙</a:t>
            </a:r>
            <a:r>
              <a:rPr lang="en-US" altLang="zh-CN" b="1" dirty="0">
                <a:solidFill>
                  <a:srgbClr val="FF0000"/>
                </a:solidFill>
                <a:cs typeface="+mn-ea"/>
                <a:sym typeface="+mn-lt"/>
              </a:rPr>
              <a:t>6</a:t>
            </a: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个、下城</a:t>
            </a:r>
            <a:r>
              <a:rPr lang="en-US" altLang="zh-CN" b="1" dirty="0">
                <a:solidFill>
                  <a:srgbClr val="FF0000"/>
                </a:solidFill>
                <a:cs typeface="+mn-ea"/>
                <a:sym typeface="+mn-lt"/>
              </a:rPr>
              <a:t>7</a:t>
            </a: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个</a:t>
            </a:r>
            <a:endParaRPr lang="en-US" altLang="zh-CN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成熟的项目</a:t>
            </a:r>
            <a:r>
              <a:rPr lang="en-US" altLang="zh-CN" b="1" dirty="0">
                <a:solidFill>
                  <a:srgbClr val="FF0000"/>
                </a:solidFill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个、正在对接</a:t>
            </a:r>
            <a:r>
              <a:rPr lang="en-US" altLang="zh-CN" b="1" dirty="0">
                <a:solidFill>
                  <a:srgbClr val="FF0000"/>
                </a:solidFill>
                <a:cs typeface="+mn-ea"/>
                <a:sym typeface="+mn-lt"/>
              </a:rPr>
              <a:t>7</a:t>
            </a: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个</a:t>
            </a:r>
          </a:p>
        </p:txBody>
      </p:sp>
      <p:sp>
        <p:nvSpPr>
          <p:cNvPr id="10" name="矩形 9"/>
          <p:cNvSpPr/>
          <p:nvPr/>
        </p:nvSpPr>
        <p:spPr>
          <a:xfrm>
            <a:off x="1031903" y="5423875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暑期社会实</a:t>
            </a:r>
            <a:r>
              <a:rPr lang="zh-CN" altLang="en-US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践“家燕归巢”，</a:t>
            </a:r>
            <a:endParaRPr lang="en-US" altLang="zh-CN" b="1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获学院评分第一，获校优秀团队</a:t>
            </a:r>
            <a:endParaRPr lang="zh-CN" altLang="en-US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74657" y="1725297"/>
            <a:ext cx="300805" cy="30080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74657" y="5423875"/>
            <a:ext cx="300805" cy="30080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100214" y="16916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组建完成专项队伍</a:t>
            </a:r>
            <a:endParaRPr lang="zh-CN" altLang="en-US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29153" y="302069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做到如何（预期成效）</a:t>
            </a:r>
            <a:endParaRPr lang="zh-CN" altLang="zh-CN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87209" y="886846"/>
            <a:ext cx="3940988" cy="80862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274629" y="172529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服务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对象：社区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中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自愿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报名的退休老人</a:t>
            </a:r>
          </a:p>
          <a:p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274629" y="4259245"/>
            <a:ext cx="222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120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余个小红帽参加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274629" y="5273456"/>
            <a:ext cx="1909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工时约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1200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小时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274629" y="3059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时间：每周两次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74655" y="2761539"/>
            <a:ext cx="300805" cy="30080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13625" y="277464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设计定制</a:t>
            </a:r>
            <a:r>
              <a:rPr lang="en-US" altLang="zh-CN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教学手册</a:t>
            </a:r>
            <a:r>
              <a:rPr lang="en-US" altLang="zh-CN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》</a:t>
            </a:r>
            <a:endParaRPr lang="zh-CN" altLang="en-US" b="1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" grpId="0"/>
      <p:bldP spid="8" grpId="0"/>
      <p:bldP spid="10" grpId="0"/>
      <p:bldP spid="22" grpId="0" animBg="1"/>
      <p:bldP spid="23" grpId="0" animBg="1"/>
      <p:bldP spid="24" grpId="0"/>
      <p:bldP spid="13" grpId="0"/>
      <p:bldP spid="27" grpId="0" bldLvl="0" animBg="1"/>
      <p:bldP spid="14" grpId="0"/>
      <p:bldP spid="20" grpId="0"/>
      <p:bldP spid="21" grpId="0"/>
      <p:bldP spid="26" grpId="0"/>
      <p:bldP spid="19" grpId="0" animBg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38211" y="2757487"/>
            <a:ext cx="9848851" cy="1803742"/>
            <a:chOff x="823913" y="2328862"/>
            <a:chExt cx="5272088" cy="1803742"/>
          </a:xfrm>
        </p:grpSpPr>
        <p:sp>
          <p:nvSpPr>
            <p:cNvPr id="7" name="椭圆 6"/>
            <p:cNvSpPr/>
            <p:nvPr/>
          </p:nvSpPr>
          <p:spPr>
            <a:xfrm>
              <a:off x="823913" y="3668370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823913" y="2328862"/>
              <a:ext cx="5272087" cy="1571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14837" y="3220133"/>
            <a:ext cx="3343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6E4A"/>
                </a:solidFill>
              </a:rPr>
              <a:t>感谢您</a:t>
            </a:r>
            <a:r>
              <a:rPr lang="zh-CN" altLang="en-US" sz="3600" b="1" dirty="0" smtClean="0">
                <a:solidFill>
                  <a:srgbClr val="006E4A"/>
                </a:solidFill>
              </a:rPr>
              <a:t>的聆听</a:t>
            </a:r>
            <a:r>
              <a:rPr lang="en-US" altLang="zh-CN" sz="3600" b="1" dirty="0" smtClean="0">
                <a:solidFill>
                  <a:srgbClr val="006E4A"/>
                </a:solidFill>
              </a:rPr>
              <a:t>!</a:t>
            </a:r>
            <a:endParaRPr lang="zh-CN" altLang="en-US" sz="3600" b="1" dirty="0">
              <a:solidFill>
                <a:srgbClr val="006E4A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1508651" y="1938746"/>
            <a:ext cx="3881051" cy="777086"/>
            <a:chOff x="2341133" y="3610492"/>
            <a:chExt cx="3034800" cy="607645"/>
          </a:xfrm>
        </p:grpSpPr>
        <p:grpSp>
          <p:nvGrpSpPr>
            <p:cNvPr id="14" name="组合 13"/>
            <p:cNvGrpSpPr/>
            <p:nvPr/>
          </p:nvGrpSpPr>
          <p:grpSpPr>
            <a:xfrm>
              <a:off x="2970261" y="3681245"/>
              <a:ext cx="2405672" cy="536892"/>
              <a:chOff x="1928813" y="1670051"/>
              <a:chExt cx="2405672" cy="536892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1928813" y="1670051"/>
                <a:ext cx="2405672" cy="36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为何去做（项目背景）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928813" y="1900238"/>
                <a:ext cx="232410" cy="3067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9" name="椭圆 28"/>
            <p:cNvSpPr/>
            <p:nvPr/>
          </p:nvSpPr>
          <p:spPr>
            <a:xfrm>
              <a:off x="2341133" y="3610492"/>
              <a:ext cx="447993" cy="447993"/>
            </a:xfrm>
            <a:prstGeom prst="ellipse">
              <a:avLst/>
            </a:prstGeom>
            <a:solidFill>
              <a:srgbClr val="00AA7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54278" y="2230864"/>
            <a:ext cx="2742159" cy="2742159"/>
            <a:chOff x="6867150" y="2021408"/>
            <a:chExt cx="2742159" cy="2742159"/>
          </a:xfrm>
        </p:grpSpPr>
        <p:sp>
          <p:nvSpPr>
            <p:cNvPr id="44" name="椭圆 43"/>
            <p:cNvSpPr/>
            <p:nvPr/>
          </p:nvSpPr>
          <p:spPr>
            <a:xfrm>
              <a:off x="6867150" y="2021408"/>
              <a:ext cx="2742159" cy="2742159"/>
            </a:xfrm>
            <a:prstGeom prst="ellipse">
              <a:avLst/>
            </a:prstGeom>
            <a:solidFill>
              <a:srgbClr val="60D4A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6963575" y="2117833"/>
              <a:ext cx="2549308" cy="2549308"/>
            </a:xfrm>
            <a:prstGeom prst="ellipse">
              <a:avLst/>
            </a:prstGeom>
            <a:solidFill>
              <a:srgbClr val="006E4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477856" y="2686657"/>
              <a:ext cx="1585914" cy="1284508"/>
              <a:chOff x="6915149" y="2609713"/>
              <a:chExt cx="1585914" cy="1284508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6915149" y="2609713"/>
                <a:ext cx="15859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5400" b="1" dirty="0">
                    <a:solidFill>
                      <a:schemeClr val="bg1"/>
                    </a:solidFill>
                  </a:rPr>
                  <a:t>目录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6982298" y="3524889"/>
                <a:ext cx="14516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+mn-ea"/>
                  </a:rPr>
                  <a:t>CONTENTS</a:t>
                </a:r>
                <a:endParaRPr lang="zh-CN" altLang="en-US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3178340" y="509542"/>
            <a:ext cx="9376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"/>
              </a:rPr>
              <a:t>深化“老友计划”智能手机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"/>
              </a:rPr>
              <a:t>APP</a:t>
            </a:r>
            <a:r>
              <a:rPr lang="zh-CN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"/>
              </a:rPr>
              <a:t>教学公益品牌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07657" y="1000488"/>
            <a:ext cx="6270171" cy="59055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</a:endParaRPr>
          </a:p>
        </p:txBody>
      </p:sp>
      <p:pic>
        <p:nvPicPr>
          <p:cNvPr id="32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  <p:grpSp>
        <p:nvGrpSpPr>
          <p:cNvPr id="26" name="组合 25"/>
          <p:cNvGrpSpPr/>
          <p:nvPr/>
        </p:nvGrpSpPr>
        <p:grpSpPr>
          <a:xfrm>
            <a:off x="1508651" y="4876597"/>
            <a:ext cx="3881051" cy="777086"/>
            <a:chOff x="2341133" y="3610492"/>
            <a:chExt cx="3034800" cy="607645"/>
          </a:xfrm>
        </p:grpSpPr>
        <p:grpSp>
          <p:nvGrpSpPr>
            <p:cNvPr id="27" name="组合 26"/>
            <p:cNvGrpSpPr/>
            <p:nvPr/>
          </p:nvGrpSpPr>
          <p:grpSpPr>
            <a:xfrm>
              <a:off x="2970261" y="3681245"/>
              <a:ext cx="2405672" cy="536892"/>
              <a:chOff x="1928813" y="1670051"/>
              <a:chExt cx="2405672" cy="536892"/>
            </a:xfrm>
          </p:grpSpPr>
          <p:sp>
            <p:nvSpPr>
              <p:cNvPr id="33" name="文本框 14"/>
              <p:cNvSpPr txBox="1"/>
              <p:nvPr/>
            </p:nvSpPr>
            <p:spPr>
              <a:xfrm>
                <a:off x="1928813" y="1670051"/>
                <a:ext cx="2405672" cy="36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做到如何（预期成效）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1928813" y="1900238"/>
                <a:ext cx="232410" cy="3067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2341133" y="3610492"/>
              <a:ext cx="447993" cy="447993"/>
            </a:xfrm>
            <a:prstGeom prst="ellipse">
              <a:avLst/>
            </a:prstGeom>
            <a:solidFill>
              <a:srgbClr val="00AA7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508651" y="3430900"/>
            <a:ext cx="3881051" cy="777086"/>
            <a:chOff x="2341133" y="3610492"/>
            <a:chExt cx="3034800" cy="607645"/>
          </a:xfrm>
        </p:grpSpPr>
        <p:grpSp>
          <p:nvGrpSpPr>
            <p:cNvPr id="36" name="组合 35"/>
            <p:cNvGrpSpPr/>
            <p:nvPr/>
          </p:nvGrpSpPr>
          <p:grpSpPr>
            <a:xfrm>
              <a:off x="2970261" y="3681245"/>
              <a:ext cx="2405672" cy="536892"/>
              <a:chOff x="1928813" y="1670051"/>
              <a:chExt cx="2405672" cy="536892"/>
            </a:xfrm>
          </p:grpSpPr>
          <p:sp>
            <p:nvSpPr>
              <p:cNvPr id="40" name="文本框 14"/>
              <p:cNvSpPr txBox="1"/>
              <p:nvPr/>
            </p:nvSpPr>
            <p:spPr>
              <a:xfrm>
                <a:off x="1928813" y="1670051"/>
                <a:ext cx="2405672" cy="36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如何去做（实施方案）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928813" y="1900238"/>
                <a:ext cx="232410" cy="3067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9" name="椭圆 38"/>
            <p:cNvSpPr/>
            <p:nvPr/>
          </p:nvSpPr>
          <p:spPr>
            <a:xfrm>
              <a:off x="2341133" y="3610492"/>
              <a:ext cx="447993" cy="447993"/>
            </a:xfrm>
            <a:prstGeom prst="ellipse">
              <a:avLst/>
            </a:prstGeom>
            <a:solidFill>
              <a:srgbClr val="00AA7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85846" y="4091390"/>
            <a:ext cx="4220308" cy="703384"/>
          </a:xfrm>
          <a:custGeom>
            <a:avLst/>
            <a:gdLst>
              <a:gd name="connsiteX0" fmla="*/ 0 w 4220308"/>
              <a:gd name="connsiteY0" fmla="*/ 351692 h 703384"/>
              <a:gd name="connsiteX1" fmla="*/ 2110154 w 4220308"/>
              <a:gd name="connsiteY1" fmla="*/ 0 h 703384"/>
              <a:gd name="connsiteX2" fmla="*/ 4220308 w 4220308"/>
              <a:gd name="connsiteY2" fmla="*/ 351692 h 703384"/>
              <a:gd name="connsiteX3" fmla="*/ 2110154 w 4220308"/>
              <a:gd name="connsiteY3" fmla="*/ 703384 h 703384"/>
              <a:gd name="connsiteX4" fmla="*/ 0 w 4220308"/>
              <a:gd name="connsiteY4" fmla="*/ 351692 h 703384"/>
              <a:gd name="connsiteX0-1" fmla="*/ 3985846 w 8206154"/>
              <a:gd name="connsiteY0-2" fmla="*/ 4443082 h 4794774"/>
              <a:gd name="connsiteX1-3" fmla="*/ 0 w 8206154"/>
              <a:gd name="connsiteY1-4" fmla="*/ 0 h 4794774"/>
              <a:gd name="connsiteX2-5" fmla="*/ 6096000 w 8206154"/>
              <a:gd name="connsiteY2-6" fmla="*/ 4091390 h 4794774"/>
              <a:gd name="connsiteX3-7" fmla="*/ 8206154 w 8206154"/>
              <a:gd name="connsiteY3-8" fmla="*/ 4443082 h 4794774"/>
              <a:gd name="connsiteX4-9" fmla="*/ 6096000 w 8206154"/>
              <a:gd name="connsiteY4-10" fmla="*/ 4794774 h 4794774"/>
              <a:gd name="connsiteX5" fmla="*/ 3985846 w 8206154"/>
              <a:gd name="connsiteY5" fmla="*/ 4443082 h 4794774"/>
              <a:gd name="connsiteX0-11" fmla="*/ 0 w 4220308"/>
              <a:gd name="connsiteY0-12" fmla="*/ 351692 h 703384"/>
              <a:gd name="connsiteX1-13" fmla="*/ 2110154 w 4220308"/>
              <a:gd name="connsiteY1-14" fmla="*/ 0 h 703384"/>
              <a:gd name="connsiteX2-15" fmla="*/ 4220308 w 4220308"/>
              <a:gd name="connsiteY2-16" fmla="*/ 351692 h 703384"/>
              <a:gd name="connsiteX3-17" fmla="*/ 2110154 w 4220308"/>
              <a:gd name="connsiteY3-18" fmla="*/ 703384 h 703384"/>
              <a:gd name="connsiteX4-19" fmla="*/ 0 w 4220308"/>
              <a:gd name="connsiteY4-20" fmla="*/ 351692 h 703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220308" h="703384">
                <a:moveTo>
                  <a:pt x="0" y="351692"/>
                </a:moveTo>
                <a:cubicBezTo>
                  <a:pt x="0" y="157458"/>
                  <a:pt x="944748" y="0"/>
                  <a:pt x="2110154" y="0"/>
                </a:cubicBezTo>
                <a:cubicBezTo>
                  <a:pt x="3275560" y="0"/>
                  <a:pt x="4220308" y="157458"/>
                  <a:pt x="4220308" y="351692"/>
                </a:cubicBezTo>
                <a:cubicBezTo>
                  <a:pt x="4220308" y="545926"/>
                  <a:pt x="3275560" y="703384"/>
                  <a:pt x="2110154" y="703384"/>
                </a:cubicBezTo>
                <a:cubicBezTo>
                  <a:pt x="944748" y="703384"/>
                  <a:pt x="0" y="545926"/>
                  <a:pt x="0" y="351692"/>
                </a:cubicBezTo>
                <a:close/>
              </a:path>
            </a:pathLst>
          </a:custGeom>
          <a:noFill/>
          <a:ln>
            <a:solidFill>
              <a:srgbClr val="00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3608753" y="3949944"/>
            <a:ext cx="4974492" cy="986276"/>
          </a:xfrm>
          <a:custGeom>
            <a:avLst/>
            <a:gdLst/>
            <a:ahLst/>
            <a:cxnLst/>
            <a:rect l="0" t="0" r="0" b="0"/>
            <a:pathLst>
              <a:path w="4974495" h="986277">
                <a:moveTo>
                  <a:pt x="0" y="493138"/>
                </a:moveTo>
                <a:cubicBezTo>
                  <a:pt x="0" y="220785"/>
                  <a:pt x="1113579" y="0"/>
                  <a:pt x="2487247" y="0"/>
                </a:cubicBezTo>
                <a:cubicBezTo>
                  <a:pt x="3860916" y="0"/>
                  <a:pt x="4974494" y="220785"/>
                  <a:pt x="4974494" y="493138"/>
                </a:cubicBezTo>
                <a:cubicBezTo>
                  <a:pt x="4974494" y="765490"/>
                  <a:pt x="3860916" y="986276"/>
                  <a:pt x="2487247" y="986276"/>
                </a:cubicBezTo>
                <a:cubicBezTo>
                  <a:pt x="1113579" y="986276"/>
                  <a:pt x="0" y="765490"/>
                  <a:pt x="0" y="493138"/>
                </a:cubicBezTo>
                <a:close/>
              </a:path>
            </a:pathLst>
          </a:custGeom>
          <a:noFill/>
          <a:ln w="12700">
            <a:solidFill>
              <a:srgbClr val="559E8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231662" y="3808499"/>
            <a:ext cx="5728677" cy="1269169"/>
          </a:xfrm>
          <a:custGeom>
            <a:avLst/>
            <a:gdLst/>
            <a:ahLst/>
            <a:cxnLst/>
            <a:rect l="0" t="0" r="0" b="0"/>
            <a:pathLst>
              <a:path w="5728678" h="1269170">
                <a:moveTo>
                  <a:pt x="0" y="634584"/>
                </a:moveTo>
                <a:cubicBezTo>
                  <a:pt x="0" y="284113"/>
                  <a:pt x="1282408" y="0"/>
                  <a:pt x="2864339" y="0"/>
                </a:cubicBezTo>
                <a:cubicBezTo>
                  <a:pt x="4446270" y="0"/>
                  <a:pt x="5728677" y="284113"/>
                  <a:pt x="5728677" y="634584"/>
                </a:cubicBezTo>
                <a:cubicBezTo>
                  <a:pt x="5728677" y="985056"/>
                  <a:pt x="4446270" y="1269169"/>
                  <a:pt x="2864339" y="1269169"/>
                </a:cubicBezTo>
                <a:cubicBezTo>
                  <a:pt x="1282408" y="1269169"/>
                  <a:pt x="0" y="985056"/>
                  <a:pt x="0" y="634584"/>
                </a:cubicBezTo>
                <a:close/>
              </a:path>
            </a:pathLst>
          </a:custGeom>
          <a:noFill/>
          <a:ln w="12700">
            <a:solidFill>
              <a:srgbClr val="AACEC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椭圆 2"/>
          <p:cNvSpPr/>
          <p:nvPr/>
        </p:nvSpPr>
        <p:spPr>
          <a:xfrm>
            <a:off x="4701198" y="4116587"/>
            <a:ext cx="3025727" cy="602602"/>
          </a:xfrm>
          <a:custGeom>
            <a:avLst/>
            <a:gdLst>
              <a:gd name="connsiteX0" fmla="*/ 0 w 4220308"/>
              <a:gd name="connsiteY0" fmla="*/ 351692 h 703384"/>
              <a:gd name="connsiteX1" fmla="*/ 2110154 w 4220308"/>
              <a:gd name="connsiteY1" fmla="*/ 0 h 703384"/>
              <a:gd name="connsiteX2" fmla="*/ 4220308 w 4220308"/>
              <a:gd name="connsiteY2" fmla="*/ 351692 h 703384"/>
              <a:gd name="connsiteX3" fmla="*/ 2110154 w 4220308"/>
              <a:gd name="connsiteY3" fmla="*/ 703384 h 703384"/>
              <a:gd name="connsiteX4" fmla="*/ 0 w 4220308"/>
              <a:gd name="connsiteY4" fmla="*/ 351692 h 703384"/>
              <a:gd name="connsiteX0-1" fmla="*/ 3985846 w 8206154"/>
              <a:gd name="connsiteY0-2" fmla="*/ 4443082 h 4794774"/>
              <a:gd name="connsiteX1-3" fmla="*/ 0 w 8206154"/>
              <a:gd name="connsiteY1-4" fmla="*/ 0 h 4794774"/>
              <a:gd name="connsiteX2-5" fmla="*/ 6096000 w 8206154"/>
              <a:gd name="connsiteY2-6" fmla="*/ 4091390 h 4794774"/>
              <a:gd name="connsiteX3-7" fmla="*/ 8206154 w 8206154"/>
              <a:gd name="connsiteY3-8" fmla="*/ 4443082 h 4794774"/>
              <a:gd name="connsiteX4-9" fmla="*/ 6096000 w 8206154"/>
              <a:gd name="connsiteY4-10" fmla="*/ 4794774 h 4794774"/>
              <a:gd name="connsiteX5" fmla="*/ 3985846 w 8206154"/>
              <a:gd name="connsiteY5" fmla="*/ 4443082 h 4794774"/>
              <a:gd name="connsiteX0-11" fmla="*/ 0 w 4220308"/>
              <a:gd name="connsiteY0-12" fmla="*/ 351692 h 703384"/>
              <a:gd name="connsiteX1-13" fmla="*/ 2110154 w 4220308"/>
              <a:gd name="connsiteY1-14" fmla="*/ 0 h 703384"/>
              <a:gd name="connsiteX2-15" fmla="*/ 4220308 w 4220308"/>
              <a:gd name="connsiteY2-16" fmla="*/ 351692 h 703384"/>
              <a:gd name="connsiteX3-17" fmla="*/ 2110154 w 4220308"/>
              <a:gd name="connsiteY3-18" fmla="*/ 703384 h 703384"/>
              <a:gd name="connsiteX4-19" fmla="*/ 0 w 4220308"/>
              <a:gd name="connsiteY4-20" fmla="*/ 351692 h 703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220308" h="703384">
                <a:moveTo>
                  <a:pt x="0" y="351692"/>
                </a:moveTo>
                <a:cubicBezTo>
                  <a:pt x="0" y="157458"/>
                  <a:pt x="944748" y="0"/>
                  <a:pt x="2110154" y="0"/>
                </a:cubicBezTo>
                <a:cubicBezTo>
                  <a:pt x="3275560" y="0"/>
                  <a:pt x="4220308" y="157458"/>
                  <a:pt x="4220308" y="351692"/>
                </a:cubicBezTo>
                <a:cubicBezTo>
                  <a:pt x="4220308" y="545926"/>
                  <a:pt x="3275560" y="703384"/>
                  <a:pt x="2110154" y="703384"/>
                </a:cubicBezTo>
                <a:cubicBezTo>
                  <a:pt x="944748" y="703384"/>
                  <a:pt x="0" y="545926"/>
                  <a:pt x="0" y="351692"/>
                </a:cubicBezTo>
                <a:close/>
              </a:path>
            </a:pathLst>
          </a:custGeom>
          <a:noFill/>
          <a:ln>
            <a:solidFill>
              <a:srgbClr val="00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985846" y="1666020"/>
            <a:ext cx="161778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>
                <a:solidFill>
                  <a:srgbClr val="00AA7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ea"/>
              </a:rPr>
              <a:t>1</a:t>
            </a:r>
            <a:endParaRPr lang="zh-CN" altLang="en-US" sz="23900" b="1" dirty="0">
              <a:solidFill>
                <a:srgbClr val="00AA7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529297" y="2489591"/>
            <a:ext cx="2444748" cy="2791678"/>
            <a:chOff x="1491405" y="517417"/>
            <a:chExt cx="2444748" cy="2791678"/>
          </a:xfrm>
        </p:grpSpPr>
        <p:sp>
          <p:nvSpPr>
            <p:cNvPr id="23" name="文本框 22"/>
            <p:cNvSpPr txBox="1"/>
            <p:nvPr/>
          </p:nvSpPr>
          <p:spPr>
            <a:xfrm>
              <a:off x="1645855" y="517417"/>
              <a:ext cx="2290298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为何去做</a:t>
              </a:r>
              <a:endPara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491405" y="3002390"/>
              <a:ext cx="23241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</a:p>
          </p:txBody>
        </p:sp>
      </p:grpSp>
      <p:pic>
        <p:nvPicPr>
          <p:cNvPr id="10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87399" y="2724779"/>
            <a:ext cx="3532944" cy="920115"/>
            <a:chOff x="2363372" y="1955409"/>
            <a:chExt cx="4799587" cy="1012874"/>
          </a:xfrm>
        </p:grpSpPr>
        <p:sp>
          <p:nvSpPr>
            <p:cNvPr id="7" name="椭圆 6"/>
            <p:cNvSpPr/>
            <p:nvPr/>
          </p:nvSpPr>
          <p:spPr>
            <a:xfrm>
              <a:off x="2363372" y="2504049"/>
              <a:ext cx="4799587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63372" y="1955409"/>
              <a:ext cx="4799587" cy="8862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87400" y="4109085"/>
            <a:ext cx="3532944" cy="971550"/>
            <a:chOff x="2363372" y="1955409"/>
            <a:chExt cx="4799587" cy="1012874"/>
          </a:xfrm>
        </p:grpSpPr>
        <p:sp>
          <p:nvSpPr>
            <p:cNvPr id="16" name="椭圆 15"/>
            <p:cNvSpPr/>
            <p:nvPr/>
          </p:nvSpPr>
          <p:spPr>
            <a:xfrm>
              <a:off x="2363372" y="2504049"/>
              <a:ext cx="4799587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363372" y="1955409"/>
              <a:ext cx="4799587" cy="8862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3996340" y="430710"/>
            <a:ext cx="10533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为什么做（项目背景）</a:t>
            </a:r>
          </a:p>
        </p:txBody>
      </p:sp>
      <p:sp>
        <p:nvSpPr>
          <p:cNvPr id="26" name="矩形 25"/>
          <p:cNvSpPr/>
          <p:nvPr/>
        </p:nvSpPr>
        <p:spPr>
          <a:xfrm>
            <a:off x="4064546" y="1015486"/>
            <a:ext cx="3940988" cy="80862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622385" y="4376210"/>
            <a:ext cx="362585" cy="40703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622386" y="2932945"/>
            <a:ext cx="362585" cy="40703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26680" y="4237086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有热情</a:t>
            </a:r>
            <a:endParaRPr lang="zh-CN" altLang="en-US" sz="3200" b="1" dirty="0"/>
          </a:p>
        </p:txBody>
      </p:sp>
      <p:sp>
        <p:nvSpPr>
          <p:cNvPr id="9" name="矩形 8"/>
          <p:cNvSpPr/>
          <p:nvPr/>
        </p:nvSpPr>
        <p:spPr>
          <a:xfrm>
            <a:off x="2333531" y="2813297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/>
              <a:t> </a:t>
            </a:r>
            <a:r>
              <a:rPr lang="zh-CN" altLang="en-US" sz="3200" b="1" dirty="0" smtClean="0"/>
              <a:t>有需求</a:t>
            </a:r>
            <a:endParaRPr lang="zh-CN" altLang="en-US" sz="3200" b="1" dirty="0"/>
          </a:p>
        </p:txBody>
      </p:sp>
      <p:pic>
        <p:nvPicPr>
          <p:cNvPr id="38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  <p:sp>
        <p:nvSpPr>
          <p:cNvPr id="44" name="文本框 24"/>
          <p:cNvSpPr txBox="1"/>
          <p:nvPr/>
        </p:nvSpPr>
        <p:spPr>
          <a:xfrm>
            <a:off x="2619964" y="1616163"/>
            <a:ext cx="1641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他们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文本框 24"/>
          <p:cNvSpPr txBox="1"/>
          <p:nvPr/>
        </p:nvSpPr>
        <p:spPr>
          <a:xfrm>
            <a:off x="7767150" y="1616163"/>
            <a:ext cx="1641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6513649" y="2667271"/>
            <a:ext cx="3532944" cy="920115"/>
            <a:chOff x="2363372" y="1955409"/>
            <a:chExt cx="4799587" cy="1012874"/>
          </a:xfrm>
        </p:grpSpPr>
        <p:sp>
          <p:nvSpPr>
            <p:cNvPr id="47" name="椭圆 46"/>
            <p:cNvSpPr/>
            <p:nvPr/>
          </p:nvSpPr>
          <p:spPr>
            <a:xfrm>
              <a:off x="2363372" y="2504049"/>
              <a:ext cx="4799587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363372" y="1955409"/>
              <a:ext cx="4799587" cy="8862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63423" y="4160408"/>
            <a:ext cx="3532944" cy="920115"/>
            <a:chOff x="2363372" y="1955409"/>
            <a:chExt cx="4799587" cy="1012874"/>
          </a:xfrm>
        </p:grpSpPr>
        <p:sp>
          <p:nvSpPr>
            <p:cNvPr id="50" name="椭圆 49"/>
            <p:cNvSpPr/>
            <p:nvPr/>
          </p:nvSpPr>
          <p:spPr>
            <a:xfrm>
              <a:off x="2363372" y="2504049"/>
              <a:ext cx="4799587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363372" y="1955409"/>
              <a:ext cx="4799587" cy="8862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椭圆 51"/>
          <p:cNvSpPr/>
          <p:nvPr/>
        </p:nvSpPr>
        <p:spPr>
          <a:xfrm>
            <a:off x="6876234" y="2896372"/>
            <a:ext cx="362585" cy="40703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7622009" y="277743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有专业</a:t>
            </a:r>
            <a:endParaRPr lang="zh-CN" altLang="en-US" sz="3200" b="1" dirty="0"/>
          </a:p>
        </p:txBody>
      </p:sp>
      <p:sp>
        <p:nvSpPr>
          <p:cNvPr id="54" name="椭圆 53"/>
          <p:cNvSpPr/>
          <p:nvPr/>
        </p:nvSpPr>
        <p:spPr>
          <a:xfrm>
            <a:off x="6876233" y="4387511"/>
            <a:ext cx="362585" cy="40703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7622009" y="4270570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有兴趣</a:t>
            </a:r>
            <a:endParaRPr lang="zh-CN" altLang="en-US" sz="32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ldLvl="0" animBg="1"/>
      <p:bldP spid="27" grpId="0" animBg="1"/>
      <p:bldP spid="5" grpId="0" animBg="1"/>
      <p:bldP spid="14" grpId="0"/>
      <p:bldP spid="9" grpId="0"/>
      <p:bldP spid="44" grpId="0"/>
      <p:bldP spid="45" grpId="0"/>
      <p:bldP spid="52" grpId="0" animBg="1"/>
      <p:bldP spid="53" grpId="0"/>
      <p:bldP spid="54" grpId="0" animBg="1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26" y="626088"/>
            <a:ext cx="309880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22386" y="772680"/>
            <a:ext cx="8589865" cy="1649120"/>
            <a:chOff x="1255617" y="900770"/>
            <a:chExt cx="8589740" cy="1649066"/>
          </a:xfrm>
        </p:grpSpPr>
        <p:grpSp>
          <p:nvGrpSpPr>
            <p:cNvPr id="48" name="组合 47"/>
            <p:cNvGrpSpPr/>
            <p:nvPr/>
          </p:nvGrpSpPr>
          <p:grpSpPr>
            <a:xfrm>
              <a:off x="2660497" y="900770"/>
              <a:ext cx="5670329" cy="940435"/>
              <a:chOff x="2100527" y="-335360"/>
              <a:chExt cx="5670329" cy="940435"/>
            </a:xfrm>
          </p:grpSpPr>
          <p:sp>
            <p:nvSpPr>
              <p:cNvPr id="122" name="矩形 121"/>
              <p:cNvSpPr/>
              <p:nvPr/>
            </p:nvSpPr>
            <p:spPr>
              <a:xfrm>
                <a:off x="2100527" y="-292477"/>
                <a:ext cx="5670329" cy="822960"/>
              </a:xfrm>
              <a:prstGeom prst="rect">
                <a:avLst/>
              </a:prstGeom>
              <a:solidFill>
                <a:srgbClr val="00AA72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solidFill>
                    <a:srgbClr val="006E4A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2314724" y="-335360"/>
                <a:ext cx="5026182" cy="94043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3200" b="1" kern="1200" dirty="0" smtClean="0">
                    <a:cs typeface="+mn-ea"/>
                    <a:sym typeface="+mn-lt"/>
                  </a:rPr>
                  <a:t>  他们所需要的</a:t>
                </a:r>
                <a:endParaRPr lang="zh-CN" altLang="en-US" sz="3200" b="1" kern="1200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72" name="直接连接符 71"/>
            <p:cNvCxnSpPr/>
            <p:nvPr/>
          </p:nvCxnSpPr>
          <p:spPr>
            <a:xfrm>
              <a:off x="1255617" y="2159414"/>
              <a:ext cx="12298" cy="3904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1267915" y="2159414"/>
              <a:ext cx="857744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505713" y="1766500"/>
              <a:ext cx="0" cy="37242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3241486" y="2412890"/>
            <a:ext cx="2127045" cy="1354479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rgbClr val="006E4A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61403" y="2398395"/>
            <a:ext cx="2743200" cy="1347470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rgbClr val="006E4A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33949" y="2545770"/>
            <a:ext cx="1691640" cy="10754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anchor="ctr" anchorCtr="0">
            <a:no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方便</a:t>
            </a:r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与朋友、子女交流，联络感情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55314" y="2497235"/>
            <a:ext cx="2350705" cy="11724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anchor="ctr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城市</a:t>
            </a:r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血缘关系淡薄</a:t>
            </a:r>
            <a:r>
              <a:rPr lang="zh-CN" altLang="en-US" sz="1600" b="1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，通</a:t>
            </a:r>
            <a:endParaRPr lang="en-US" altLang="zh-CN" sz="1600" b="1" dirty="0" smtClean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过共同</a:t>
            </a:r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学习参加组织生活</a:t>
            </a:r>
            <a:endParaRPr lang="zh-CN" altLang="en-US" sz="1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0212251" y="2031365"/>
            <a:ext cx="0" cy="36703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416768" y="4046220"/>
            <a:ext cx="2327681" cy="2112323"/>
            <a:chOff x="552038" y="1954558"/>
            <a:chExt cx="5409281" cy="3202366"/>
          </a:xfrm>
        </p:grpSpPr>
        <p:sp>
          <p:nvSpPr>
            <p:cNvPr id="55" name="椭圆 54"/>
            <p:cNvSpPr/>
            <p:nvPr/>
          </p:nvSpPr>
          <p:spPr>
            <a:xfrm>
              <a:off x="689231" y="4619465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552038" y="1954558"/>
              <a:ext cx="5272087" cy="3202366"/>
              <a:chOff x="831937" y="2482212"/>
              <a:chExt cx="5272087" cy="3202366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831937" y="2482212"/>
                <a:ext cx="5272087" cy="32023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3205886" y="2803932"/>
                <a:ext cx="871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800" b="1" dirty="0">
                  <a:solidFill>
                    <a:srgbClr val="006E4A"/>
                  </a:solidFill>
                  <a:latin typeface="+mn-ea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2745657" y="3012402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982627" y="3506687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170063" y="4041775"/>
            <a:ext cx="2584551" cy="2116768"/>
            <a:chOff x="552038" y="1954558"/>
            <a:chExt cx="5409281" cy="3202366"/>
          </a:xfrm>
        </p:grpSpPr>
        <p:sp>
          <p:nvSpPr>
            <p:cNvPr id="65" name="椭圆 64"/>
            <p:cNvSpPr/>
            <p:nvPr/>
          </p:nvSpPr>
          <p:spPr>
            <a:xfrm>
              <a:off x="689231" y="4619465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552038" y="1954558"/>
              <a:ext cx="5272087" cy="3202366"/>
              <a:chOff x="831937" y="2482212"/>
              <a:chExt cx="5272087" cy="3202366"/>
            </a:xfrm>
          </p:grpSpPr>
          <p:sp>
            <p:nvSpPr>
              <p:cNvPr id="69" name="矩形 68"/>
              <p:cNvSpPr/>
              <p:nvPr/>
            </p:nvSpPr>
            <p:spPr>
              <a:xfrm>
                <a:off x="831937" y="2482212"/>
                <a:ext cx="5272087" cy="32023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3205886" y="2803932"/>
                <a:ext cx="871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800" b="1" dirty="0">
                  <a:solidFill>
                    <a:srgbClr val="006E4A"/>
                  </a:solidFill>
                  <a:latin typeface="+mn-ea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2745657" y="3012402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982627" y="3506687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6054574" y="4046220"/>
            <a:ext cx="2349197" cy="2064023"/>
            <a:chOff x="552038" y="1954558"/>
            <a:chExt cx="5409281" cy="3202366"/>
          </a:xfrm>
        </p:grpSpPr>
        <p:sp>
          <p:nvSpPr>
            <p:cNvPr id="77" name="椭圆 76"/>
            <p:cNvSpPr/>
            <p:nvPr/>
          </p:nvSpPr>
          <p:spPr>
            <a:xfrm>
              <a:off x="689231" y="4619465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552038" y="1954558"/>
              <a:ext cx="5272088" cy="3202366"/>
              <a:chOff x="831937" y="2482212"/>
              <a:chExt cx="5272087" cy="320236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831937" y="2482212"/>
                <a:ext cx="5272087" cy="32023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3205886" y="2803932"/>
                <a:ext cx="871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800" b="1" dirty="0">
                  <a:solidFill>
                    <a:srgbClr val="006E4A"/>
                  </a:solidFill>
                  <a:latin typeface="+mn-ea"/>
                </a:endParaRP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2745657" y="3012402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1982627" y="3506687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cxnSp>
        <p:nvCxnSpPr>
          <p:cNvPr id="7" name="直接连接符 6"/>
          <p:cNvCxnSpPr/>
          <p:nvPr/>
        </p:nvCxnSpPr>
        <p:spPr>
          <a:xfrm>
            <a:off x="4388763" y="2031365"/>
            <a:ext cx="5080" cy="38163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87773" y="2403365"/>
            <a:ext cx="2256676" cy="1354479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rgbClr val="006E4A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6317" y="2542885"/>
            <a:ext cx="2041263" cy="117249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anchor="ctr" anchorCtr="0">
            <a:no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中国智能手机占到手机总销量的96%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老友们需跟上信息化时代的步伐</a:t>
            </a:r>
            <a:endParaRPr lang="zh-CN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52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  <p:cxnSp>
        <p:nvCxnSpPr>
          <p:cNvPr id="63" name="直接连接符 62"/>
          <p:cNvCxnSpPr/>
          <p:nvPr/>
        </p:nvCxnSpPr>
        <p:spPr>
          <a:xfrm>
            <a:off x="7153735" y="2040008"/>
            <a:ext cx="5080" cy="38163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6092752" y="2421800"/>
            <a:ext cx="2127045" cy="1354479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rgbClr val="006E4A"/>
              </a:solidFill>
              <a:cs typeface="+mn-ea"/>
              <a:sym typeface="+mn-lt"/>
            </a:endParaRPr>
          </a:p>
        </p:txBody>
      </p:sp>
      <p:sp>
        <p:nvSpPr>
          <p:cNvPr id="86" name="文本框 10"/>
          <p:cNvSpPr txBox="1"/>
          <p:nvPr/>
        </p:nvSpPr>
        <p:spPr>
          <a:xfrm>
            <a:off x="6307915" y="2534760"/>
            <a:ext cx="1691640" cy="10754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anchor="ctr" anchorCtr="0">
            <a:no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照片、视频、文件处理遇技术瓶颈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子女工作忙碌，没时间解答疑惑</a:t>
            </a:r>
            <a:endParaRPr lang="zh-CN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8632950" y="4046220"/>
            <a:ext cx="3123621" cy="2063920"/>
            <a:chOff x="552038" y="1954558"/>
            <a:chExt cx="5409281" cy="3202366"/>
          </a:xfrm>
        </p:grpSpPr>
        <p:sp>
          <p:nvSpPr>
            <p:cNvPr id="88" name="椭圆 87"/>
            <p:cNvSpPr/>
            <p:nvPr/>
          </p:nvSpPr>
          <p:spPr>
            <a:xfrm>
              <a:off x="689231" y="4619465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552038" y="1954558"/>
              <a:ext cx="5272088" cy="3202366"/>
              <a:chOff x="831937" y="2482212"/>
              <a:chExt cx="5272087" cy="3202366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1937" y="2482212"/>
                <a:ext cx="5272087" cy="32023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文本框 81"/>
              <p:cNvSpPr txBox="1"/>
              <p:nvPr/>
            </p:nvSpPr>
            <p:spPr>
              <a:xfrm>
                <a:off x="3205886" y="2803932"/>
                <a:ext cx="871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800" b="1" dirty="0">
                  <a:solidFill>
                    <a:srgbClr val="006E4A"/>
                  </a:solidFill>
                  <a:latin typeface="+mn-ea"/>
                </a:endParaRPr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2745657" y="3012402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1982627" y="3506687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6" name="Picture 2" descr="https://timgsa.baidu.com/timg?image&amp;quality=80&amp;size=b9999_10000&amp;sec=1542097433453&amp;di=a3248fcfce00091ff57834ac6281b19a&amp;imgtype=0&amp;src=http%3A%2F%2Ffiles.gao7.com%2FFiles%2FCmsFile%2F2014-01-20%2F381fc7e6-0694-4155-a288-1697c6a1b05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04" y="4251019"/>
            <a:ext cx="2143125" cy="169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imgsa.baidu.com/timg?image&amp;quality=80&amp;size=b9999_10000&amp;sec=1542097503216&amp;di=09d68d2ee68ed26ecaa63b3c419a8789&amp;imgtype=0&amp;src=http%3A%2F%2Fi9.hexunimg.cn%2F2015-08-27%2F17864385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406" y="4207324"/>
            <a:ext cx="2148245" cy="170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imgsa.baidu.com/timg?image&amp;quality=80&amp;size=b9999_10000&amp;sec=1542097603837&amp;di=8e5243bd320aaf5d2764a0398591d177&amp;imgtype=0&amp;src=http%3A%2F%2Fs1.sinaimg.cn%2Fmw690%2F001HFwH1zy7fGCQw7Vm80%2669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156" y="4258431"/>
            <a:ext cx="2153587" cy="169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timgsa.baidu.com/timg?image&amp;quality=80&amp;size=b9999_10000&amp;sec=1542097692401&amp;di=27351675c8db6a018c01ad2dec2f7159&amp;imgtype=0&amp;src=http%3A%2F%2Fimg.99.com.cn%2Fuploads%2F100712%2F55_134307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149" y="4131041"/>
            <a:ext cx="2489707" cy="185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0736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  <p:bldP spid="11" grpId="0" animBg="1"/>
      <p:bldP spid="13" grpId="0" animBg="1"/>
      <p:bldP spid="10" grpId="0" animBg="1"/>
      <p:bldP spid="12" grpId="0" animBg="1"/>
      <p:bldP spid="85" grpId="0" animBg="1"/>
      <p:bldP spid="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26" y="626088"/>
            <a:ext cx="309880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391643" y="772680"/>
            <a:ext cx="7311562" cy="1649120"/>
            <a:chOff x="2024863" y="900770"/>
            <a:chExt cx="7311455" cy="1649066"/>
          </a:xfrm>
        </p:grpSpPr>
        <p:grpSp>
          <p:nvGrpSpPr>
            <p:cNvPr id="48" name="组合 47"/>
            <p:cNvGrpSpPr/>
            <p:nvPr/>
          </p:nvGrpSpPr>
          <p:grpSpPr>
            <a:xfrm>
              <a:off x="2660497" y="900770"/>
              <a:ext cx="5670329" cy="940435"/>
              <a:chOff x="2100527" y="-335360"/>
              <a:chExt cx="5670329" cy="940435"/>
            </a:xfrm>
          </p:grpSpPr>
          <p:sp>
            <p:nvSpPr>
              <p:cNvPr id="122" name="矩形 121"/>
              <p:cNvSpPr/>
              <p:nvPr/>
            </p:nvSpPr>
            <p:spPr>
              <a:xfrm>
                <a:off x="2100527" y="-292477"/>
                <a:ext cx="5670329" cy="822960"/>
              </a:xfrm>
              <a:prstGeom prst="rect">
                <a:avLst/>
              </a:prstGeom>
              <a:solidFill>
                <a:srgbClr val="00AA72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solidFill>
                    <a:srgbClr val="006E4A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2314724" y="-335360"/>
                <a:ext cx="5026182" cy="94043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3200" b="1" kern="1200" dirty="0" smtClean="0">
                    <a:cs typeface="+mn-ea"/>
                    <a:sym typeface="+mn-lt"/>
                  </a:rPr>
                  <a:t>  我们所具备的</a:t>
                </a:r>
                <a:endParaRPr lang="zh-CN" altLang="en-US" sz="3200" b="1" kern="1200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72" name="直接连接符 71"/>
            <p:cNvCxnSpPr/>
            <p:nvPr/>
          </p:nvCxnSpPr>
          <p:spPr>
            <a:xfrm>
              <a:off x="2024863" y="2159414"/>
              <a:ext cx="12298" cy="3904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2031012" y="2159414"/>
              <a:ext cx="7305306" cy="880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505713" y="1766500"/>
              <a:ext cx="0" cy="37242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4809021" y="2451894"/>
            <a:ext cx="2127045" cy="1354479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rgbClr val="006E4A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92150" y="2451893"/>
            <a:ext cx="2420207" cy="1354480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rgbClr val="006E4A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6724" y="2591419"/>
            <a:ext cx="1691640" cy="10754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anchor="ctr" anchorCtr="0">
            <a:noAutofit/>
          </a:bodyPr>
          <a:lstStyle/>
          <a:p>
            <a:r>
              <a:rPr lang="zh-CN" altLang="zh-CN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老师团队支持，技术知识储备充足</a:t>
            </a:r>
            <a:endParaRPr lang="zh-CN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78767" y="2599295"/>
            <a:ext cx="2350705" cy="11724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anchor="ctr" anchorCtr="0">
            <a:noAutofit/>
          </a:bodyPr>
          <a:lstStyle/>
          <a:p>
            <a:r>
              <a:rPr lang="zh-CN" altLang="zh-CN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有组织，</a:t>
            </a:r>
            <a:r>
              <a:rPr lang="zh-CN" altLang="zh-CN" sz="1600" b="1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有计划</a:t>
            </a:r>
            <a:endParaRPr lang="en-US" altLang="zh-CN" sz="1600" b="1" dirty="0" smtClean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  <a:p>
            <a:r>
              <a:rPr lang="zh-CN" altLang="zh-CN" sz="1600" b="1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，保障</a:t>
            </a:r>
            <a:r>
              <a:rPr lang="zh-CN" altLang="zh-CN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学习进度</a:t>
            </a:r>
            <a:endParaRPr lang="zh-CN" altLang="en-US" sz="1600" b="1" dirty="0">
              <a:solidFill>
                <a:schemeClr val="bg1"/>
              </a:solidFill>
              <a:latin typeface="+mj-ea"/>
              <a:ea typeface="+mj-ea"/>
            </a:endParaRPr>
          </a:p>
          <a:p>
            <a:endParaRPr lang="zh-CN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246624" y="4001789"/>
            <a:ext cx="2599662" cy="2112323"/>
            <a:chOff x="552038" y="1954558"/>
            <a:chExt cx="5409281" cy="3202366"/>
          </a:xfrm>
        </p:grpSpPr>
        <p:sp>
          <p:nvSpPr>
            <p:cNvPr id="55" name="椭圆 54"/>
            <p:cNvSpPr/>
            <p:nvPr/>
          </p:nvSpPr>
          <p:spPr>
            <a:xfrm>
              <a:off x="689231" y="4619465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552038" y="1954558"/>
              <a:ext cx="5272087" cy="3202366"/>
              <a:chOff x="831937" y="2482212"/>
              <a:chExt cx="5272087" cy="3202366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831937" y="2482212"/>
                <a:ext cx="5272087" cy="32023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3205886" y="2803932"/>
                <a:ext cx="871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800" b="1" dirty="0">
                  <a:solidFill>
                    <a:srgbClr val="006E4A"/>
                  </a:solidFill>
                  <a:latin typeface="+mn-ea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2745657" y="3012402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982627" y="3506687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593336" y="4008422"/>
            <a:ext cx="2584551" cy="2116768"/>
            <a:chOff x="552038" y="1954558"/>
            <a:chExt cx="5409281" cy="3202366"/>
          </a:xfrm>
        </p:grpSpPr>
        <p:sp>
          <p:nvSpPr>
            <p:cNvPr id="65" name="椭圆 64"/>
            <p:cNvSpPr/>
            <p:nvPr/>
          </p:nvSpPr>
          <p:spPr>
            <a:xfrm>
              <a:off x="689231" y="4619465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552038" y="1954558"/>
              <a:ext cx="5272087" cy="3202366"/>
              <a:chOff x="831937" y="2482212"/>
              <a:chExt cx="5272087" cy="3202366"/>
            </a:xfrm>
          </p:grpSpPr>
          <p:sp>
            <p:nvSpPr>
              <p:cNvPr id="69" name="矩形 68"/>
              <p:cNvSpPr/>
              <p:nvPr/>
            </p:nvSpPr>
            <p:spPr>
              <a:xfrm>
                <a:off x="831937" y="2482212"/>
                <a:ext cx="5272087" cy="32023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3205886" y="2803932"/>
                <a:ext cx="871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800" b="1" dirty="0">
                  <a:solidFill>
                    <a:srgbClr val="006E4A"/>
                  </a:solidFill>
                  <a:latin typeface="+mn-ea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2745657" y="3012402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982627" y="3506687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cxnSp>
        <p:nvCxnSpPr>
          <p:cNvPr id="7" name="直接连接符 6"/>
          <p:cNvCxnSpPr/>
          <p:nvPr/>
        </p:nvCxnSpPr>
        <p:spPr>
          <a:xfrm>
            <a:off x="5883072" y="2040165"/>
            <a:ext cx="5080" cy="38163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319758" y="2403365"/>
            <a:ext cx="2256676" cy="1354479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rgbClr val="006E4A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34069" y="2494355"/>
            <a:ext cx="2041263" cy="117249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anchor="ctr" anchorCtr="0">
            <a:noAutofit/>
          </a:bodyPr>
          <a:lstStyle/>
          <a:p>
            <a:r>
              <a:rPr lang="zh-CN" altLang="zh-CN" sz="1600" b="1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信息工程学院的学生，专业对口，技能应用</a:t>
            </a:r>
            <a:endParaRPr lang="zh-CN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52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  <p:grpSp>
        <p:nvGrpSpPr>
          <p:cNvPr id="87" name="组合 86"/>
          <p:cNvGrpSpPr/>
          <p:nvPr/>
        </p:nvGrpSpPr>
        <p:grpSpPr>
          <a:xfrm>
            <a:off x="8214294" y="4061270"/>
            <a:ext cx="3123621" cy="2271852"/>
            <a:chOff x="552038" y="1954558"/>
            <a:chExt cx="5409281" cy="3202366"/>
          </a:xfrm>
        </p:grpSpPr>
        <p:sp>
          <p:nvSpPr>
            <p:cNvPr id="88" name="椭圆 87"/>
            <p:cNvSpPr/>
            <p:nvPr/>
          </p:nvSpPr>
          <p:spPr>
            <a:xfrm>
              <a:off x="689231" y="4619465"/>
              <a:ext cx="5272088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552038" y="1954558"/>
              <a:ext cx="5272088" cy="3202366"/>
              <a:chOff x="831937" y="2482212"/>
              <a:chExt cx="5272087" cy="3202366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1937" y="2482212"/>
                <a:ext cx="5272087" cy="32023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文本框 81"/>
              <p:cNvSpPr txBox="1"/>
              <p:nvPr/>
            </p:nvSpPr>
            <p:spPr>
              <a:xfrm>
                <a:off x="3205886" y="2803932"/>
                <a:ext cx="871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800" b="1" dirty="0">
                  <a:solidFill>
                    <a:srgbClr val="006E4A"/>
                  </a:solidFill>
                  <a:latin typeface="+mn-ea"/>
                </a:endParaRPr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2745657" y="3012402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1982627" y="3506687"/>
                <a:ext cx="18473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707" y="4128609"/>
            <a:ext cx="2156777" cy="1858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600" y="4128609"/>
            <a:ext cx="2387736" cy="19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778" y="4128610"/>
            <a:ext cx="2615079" cy="193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6" name="直接连接符 65"/>
          <p:cNvCxnSpPr/>
          <p:nvPr/>
        </p:nvCxnSpPr>
        <p:spPr>
          <a:xfrm>
            <a:off x="9677815" y="2072233"/>
            <a:ext cx="5080" cy="38163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7043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  <p:bldP spid="11" grpId="0" animBg="1"/>
      <p:bldP spid="13" grpId="0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85846" y="4091390"/>
            <a:ext cx="4220308" cy="703384"/>
          </a:xfrm>
          <a:custGeom>
            <a:avLst/>
            <a:gdLst>
              <a:gd name="connsiteX0" fmla="*/ 0 w 4220308"/>
              <a:gd name="connsiteY0" fmla="*/ 351692 h 703384"/>
              <a:gd name="connsiteX1" fmla="*/ 2110154 w 4220308"/>
              <a:gd name="connsiteY1" fmla="*/ 0 h 703384"/>
              <a:gd name="connsiteX2" fmla="*/ 4220308 w 4220308"/>
              <a:gd name="connsiteY2" fmla="*/ 351692 h 703384"/>
              <a:gd name="connsiteX3" fmla="*/ 2110154 w 4220308"/>
              <a:gd name="connsiteY3" fmla="*/ 703384 h 703384"/>
              <a:gd name="connsiteX4" fmla="*/ 0 w 4220308"/>
              <a:gd name="connsiteY4" fmla="*/ 351692 h 703384"/>
              <a:gd name="connsiteX0-1" fmla="*/ 3985846 w 8206154"/>
              <a:gd name="connsiteY0-2" fmla="*/ 4443082 h 4794774"/>
              <a:gd name="connsiteX1-3" fmla="*/ 0 w 8206154"/>
              <a:gd name="connsiteY1-4" fmla="*/ 0 h 4794774"/>
              <a:gd name="connsiteX2-5" fmla="*/ 6096000 w 8206154"/>
              <a:gd name="connsiteY2-6" fmla="*/ 4091390 h 4794774"/>
              <a:gd name="connsiteX3-7" fmla="*/ 8206154 w 8206154"/>
              <a:gd name="connsiteY3-8" fmla="*/ 4443082 h 4794774"/>
              <a:gd name="connsiteX4-9" fmla="*/ 6096000 w 8206154"/>
              <a:gd name="connsiteY4-10" fmla="*/ 4794774 h 4794774"/>
              <a:gd name="connsiteX5" fmla="*/ 3985846 w 8206154"/>
              <a:gd name="connsiteY5" fmla="*/ 4443082 h 4794774"/>
              <a:gd name="connsiteX0-11" fmla="*/ 0 w 4220308"/>
              <a:gd name="connsiteY0-12" fmla="*/ 351692 h 703384"/>
              <a:gd name="connsiteX1-13" fmla="*/ 2110154 w 4220308"/>
              <a:gd name="connsiteY1-14" fmla="*/ 0 h 703384"/>
              <a:gd name="connsiteX2-15" fmla="*/ 4220308 w 4220308"/>
              <a:gd name="connsiteY2-16" fmla="*/ 351692 h 703384"/>
              <a:gd name="connsiteX3-17" fmla="*/ 2110154 w 4220308"/>
              <a:gd name="connsiteY3-18" fmla="*/ 703384 h 703384"/>
              <a:gd name="connsiteX4-19" fmla="*/ 0 w 4220308"/>
              <a:gd name="connsiteY4-20" fmla="*/ 351692 h 703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220308" h="703384">
                <a:moveTo>
                  <a:pt x="0" y="351692"/>
                </a:moveTo>
                <a:cubicBezTo>
                  <a:pt x="0" y="157458"/>
                  <a:pt x="944748" y="0"/>
                  <a:pt x="2110154" y="0"/>
                </a:cubicBezTo>
                <a:cubicBezTo>
                  <a:pt x="3275560" y="0"/>
                  <a:pt x="4220308" y="157458"/>
                  <a:pt x="4220308" y="351692"/>
                </a:cubicBezTo>
                <a:cubicBezTo>
                  <a:pt x="4220308" y="545926"/>
                  <a:pt x="3275560" y="703384"/>
                  <a:pt x="2110154" y="703384"/>
                </a:cubicBezTo>
                <a:cubicBezTo>
                  <a:pt x="944748" y="703384"/>
                  <a:pt x="0" y="545926"/>
                  <a:pt x="0" y="351692"/>
                </a:cubicBezTo>
                <a:close/>
              </a:path>
            </a:pathLst>
          </a:custGeom>
          <a:noFill/>
          <a:ln>
            <a:solidFill>
              <a:srgbClr val="00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3608753" y="3949944"/>
            <a:ext cx="4974492" cy="986276"/>
          </a:xfrm>
          <a:custGeom>
            <a:avLst/>
            <a:gdLst/>
            <a:ahLst/>
            <a:cxnLst/>
            <a:rect l="0" t="0" r="0" b="0"/>
            <a:pathLst>
              <a:path w="4974495" h="986277">
                <a:moveTo>
                  <a:pt x="0" y="493138"/>
                </a:moveTo>
                <a:cubicBezTo>
                  <a:pt x="0" y="220785"/>
                  <a:pt x="1113579" y="0"/>
                  <a:pt x="2487247" y="0"/>
                </a:cubicBezTo>
                <a:cubicBezTo>
                  <a:pt x="3860916" y="0"/>
                  <a:pt x="4974494" y="220785"/>
                  <a:pt x="4974494" y="493138"/>
                </a:cubicBezTo>
                <a:cubicBezTo>
                  <a:pt x="4974494" y="765490"/>
                  <a:pt x="3860916" y="986276"/>
                  <a:pt x="2487247" y="986276"/>
                </a:cubicBezTo>
                <a:cubicBezTo>
                  <a:pt x="1113579" y="986276"/>
                  <a:pt x="0" y="765490"/>
                  <a:pt x="0" y="493138"/>
                </a:cubicBezTo>
                <a:close/>
              </a:path>
            </a:pathLst>
          </a:custGeom>
          <a:noFill/>
          <a:ln w="12700">
            <a:solidFill>
              <a:srgbClr val="559E8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231662" y="3808499"/>
            <a:ext cx="5728677" cy="1269169"/>
          </a:xfrm>
          <a:custGeom>
            <a:avLst/>
            <a:gdLst/>
            <a:ahLst/>
            <a:cxnLst/>
            <a:rect l="0" t="0" r="0" b="0"/>
            <a:pathLst>
              <a:path w="5728678" h="1269170">
                <a:moveTo>
                  <a:pt x="0" y="634584"/>
                </a:moveTo>
                <a:cubicBezTo>
                  <a:pt x="0" y="284113"/>
                  <a:pt x="1282408" y="0"/>
                  <a:pt x="2864339" y="0"/>
                </a:cubicBezTo>
                <a:cubicBezTo>
                  <a:pt x="4446270" y="0"/>
                  <a:pt x="5728677" y="284113"/>
                  <a:pt x="5728677" y="634584"/>
                </a:cubicBezTo>
                <a:cubicBezTo>
                  <a:pt x="5728677" y="985056"/>
                  <a:pt x="4446270" y="1269169"/>
                  <a:pt x="2864339" y="1269169"/>
                </a:cubicBezTo>
                <a:cubicBezTo>
                  <a:pt x="1282408" y="1269169"/>
                  <a:pt x="0" y="985056"/>
                  <a:pt x="0" y="634584"/>
                </a:cubicBezTo>
                <a:close/>
              </a:path>
            </a:pathLst>
          </a:custGeom>
          <a:noFill/>
          <a:ln w="12700">
            <a:solidFill>
              <a:srgbClr val="AACEC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椭圆 2"/>
          <p:cNvSpPr/>
          <p:nvPr/>
        </p:nvSpPr>
        <p:spPr>
          <a:xfrm>
            <a:off x="4701198" y="4116587"/>
            <a:ext cx="3025727" cy="602602"/>
          </a:xfrm>
          <a:custGeom>
            <a:avLst/>
            <a:gdLst>
              <a:gd name="connsiteX0" fmla="*/ 0 w 4220308"/>
              <a:gd name="connsiteY0" fmla="*/ 351692 h 703384"/>
              <a:gd name="connsiteX1" fmla="*/ 2110154 w 4220308"/>
              <a:gd name="connsiteY1" fmla="*/ 0 h 703384"/>
              <a:gd name="connsiteX2" fmla="*/ 4220308 w 4220308"/>
              <a:gd name="connsiteY2" fmla="*/ 351692 h 703384"/>
              <a:gd name="connsiteX3" fmla="*/ 2110154 w 4220308"/>
              <a:gd name="connsiteY3" fmla="*/ 703384 h 703384"/>
              <a:gd name="connsiteX4" fmla="*/ 0 w 4220308"/>
              <a:gd name="connsiteY4" fmla="*/ 351692 h 703384"/>
              <a:gd name="connsiteX0-1" fmla="*/ 3985846 w 8206154"/>
              <a:gd name="connsiteY0-2" fmla="*/ 4443082 h 4794774"/>
              <a:gd name="connsiteX1-3" fmla="*/ 0 w 8206154"/>
              <a:gd name="connsiteY1-4" fmla="*/ 0 h 4794774"/>
              <a:gd name="connsiteX2-5" fmla="*/ 6096000 w 8206154"/>
              <a:gd name="connsiteY2-6" fmla="*/ 4091390 h 4794774"/>
              <a:gd name="connsiteX3-7" fmla="*/ 8206154 w 8206154"/>
              <a:gd name="connsiteY3-8" fmla="*/ 4443082 h 4794774"/>
              <a:gd name="connsiteX4-9" fmla="*/ 6096000 w 8206154"/>
              <a:gd name="connsiteY4-10" fmla="*/ 4794774 h 4794774"/>
              <a:gd name="connsiteX5" fmla="*/ 3985846 w 8206154"/>
              <a:gd name="connsiteY5" fmla="*/ 4443082 h 4794774"/>
              <a:gd name="connsiteX0-11" fmla="*/ 0 w 4220308"/>
              <a:gd name="connsiteY0-12" fmla="*/ 351692 h 703384"/>
              <a:gd name="connsiteX1-13" fmla="*/ 2110154 w 4220308"/>
              <a:gd name="connsiteY1-14" fmla="*/ 0 h 703384"/>
              <a:gd name="connsiteX2-15" fmla="*/ 4220308 w 4220308"/>
              <a:gd name="connsiteY2-16" fmla="*/ 351692 h 703384"/>
              <a:gd name="connsiteX3-17" fmla="*/ 2110154 w 4220308"/>
              <a:gd name="connsiteY3-18" fmla="*/ 703384 h 703384"/>
              <a:gd name="connsiteX4-19" fmla="*/ 0 w 4220308"/>
              <a:gd name="connsiteY4-20" fmla="*/ 351692 h 703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220308" h="703384">
                <a:moveTo>
                  <a:pt x="0" y="351692"/>
                </a:moveTo>
                <a:cubicBezTo>
                  <a:pt x="0" y="157458"/>
                  <a:pt x="944748" y="0"/>
                  <a:pt x="2110154" y="0"/>
                </a:cubicBezTo>
                <a:cubicBezTo>
                  <a:pt x="3275560" y="0"/>
                  <a:pt x="4220308" y="157458"/>
                  <a:pt x="4220308" y="351692"/>
                </a:cubicBezTo>
                <a:cubicBezTo>
                  <a:pt x="4220308" y="545926"/>
                  <a:pt x="3275560" y="703384"/>
                  <a:pt x="2110154" y="703384"/>
                </a:cubicBezTo>
                <a:cubicBezTo>
                  <a:pt x="944748" y="703384"/>
                  <a:pt x="0" y="545926"/>
                  <a:pt x="0" y="351692"/>
                </a:cubicBezTo>
                <a:close/>
              </a:path>
            </a:pathLst>
          </a:custGeom>
          <a:noFill/>
          <a:ln>
            <a:solidFill>
              <a:srgbClr val="00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703759" y="1472431"/>
            <a:ext cx="161778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>
                <a:solidFill>
                  <a:srgbClr val="00AA7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ea"/>
              </a:rPr>
              <a:t>2</a:t>
            </a:r>
            <a:endParaRPr lang="zh-CN" altLang="en-US" sz="23900" b="1" dirty="0">
              <a:solidFill>
                <a:srgbClr val="00AA7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668988" y="2478796"/>
            <a:ext cx="2290298" cy="2123658"/>
            <a:chOff x="1764446" y="1217187"/>
            <a:chExt cx="2290298" cy="2123658"/>
          </a:xfrm>
        </p:grpSpPr>
        <p:sp>
          <p:nvSpPr>
            <p:cNvPr id="23" name="文本框 22"/>
            <p:cNvSpPr txBox="1"/>
            <p:nvPr/>
          </p:nvSpPr>
          <p:spPr>
            <a:xfrm>
              <a:off x="1764446" y="1217187"/>
              <a:ext cx="2290298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如何去做</a:t>
              </a:r>
              <a:endPara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086725" y="3033707"/>
              <a:ext cx="30988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pic>
        <p:nvPicPr>
          <p:cNvPr id="10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29041" y="837543"/>
            <a:ext cx="309880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36763" y="2417445"/>
            <a:ext cx="6508115" cy="920115"/>
            <a:chOff x="2363372" y="1955409"/>
            <a:chExt cx="5063536" cy="1012874"/>
          </a:xfrm>
        </p:grpSpPr>
        <p:sp>
          <p:nvSpPr>
            <p:cNvPr id="7" name="椭圆 6"/>
            <p:cNvSpPr/>
            <p:nvPr/>
          </p:nvSpPr>
          <p:spPr>
            <a:xfrm>
              <a:off x="2363372" y="2504049"/>
              <a:ext cx="4799587" cy="464234"/>
            </a:xfrm>
            <a:prstGeom prst="ellipse">
              <a:avLst/>
            </a:prstGeom>
            <a:gradFill flip="none" rotWithShape="1">
              <a:gsLst>
                <a:gs pos="100000">
                  <a:schemeClr val="accent3">
                    <a:lumMod val="67000"/>
                    <a:alpha val="31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63372" y="1955409"/>
              <a:ext cx="5063536" cy="8863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36763" y="3895090"/>
            <a:ext cx="7596374" cy="971550"/>
            <a:chOff x="1388348" y="1842867"/>
            <a:chExt cx="11714545" cy="1012874"/>
          </a:xfrm>
        </p:grpSpPr>
        <p:grpSp>
          <p:nvGrpSpPr>
            <p:cNvPr id="13" name="组合 12"/>
            <p:cNvGrpSpPr/>
            <p:nvPr/>
          </p:nvGrpSpPr>
          <p:grpSpPr>
            <a:xfrm>
              <a:off x="1388348" y="1842867"/>
              <a:ext cx="10037628" cy="1012874"/>
              <a:chOff x="2249904" y="1955409"/>
              <a:chExt cx="5597201" cy="101287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363372" y="2504049"/>
                <a:ext cx="4799587" cy="464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3">
                      <a:lumMod val="67000"/>
                      <a:alpha val="31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249904" y="1955409"/>
                <a:ext cx="5597201" cy="8864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3702813" y="2059049"/>
              <a:ext cx="9400080" cy="481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/>
                <a:t>与下城区街道对接</a:t>
              </a:r>
              <a:endParaRPr lang="zh-CN" altLang="en-US" sz="2400" b="1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36128" y="5522277"/>
            <a:ext cx="6508750" cy="878840"/>
            <a:chOff x="1591834" y="1842867"/>
            <a:chExt cx="8607243" cy="1012874"/>
          </a:xfrm>
        </p:grpSpPr>
        <p:grpSp>
          <p:nvGrpSpPr>
            <p:cNvPr id="19" name="组合 18"/>
            <p:cNvGrpSpPr/>
            <p:nvPr/>
          </p:nvGrpSpPr>
          <p:grpSpPr>
            <a:xfrm>
              <a:off x="1591834" y="1842867"/>
              <a:ext cx="8607243" cy="1012874"/>
              <a:chOff x="2363372" y="1955409"/>
              <a:chExt cx="4799587" cy="1012874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363372" y="2504049"/>
                <a:ext cx="4799587" cy="4642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3">
                      <a:lumMod val="67000"/>
                      <a:alpha val="31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363372" y="1955409"/>
                <a:ext cx="4799587" cy="8862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3305208" y="1988479"/>
              <a:ext cx="6881314" cy="532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“家燕归巢”，服务家乡农村建设</a:t>
              </a:r>
              <a:endPara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3537403" y="698507"/>
            <a:ext cx="45068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如何去做（实施方案）</a:t>
            </a:r>
            <a:endParaRPr lang="zh-CN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61951" y="1283282"/>
            <a:ext cx="4029019" cy="45719"/>
          </a:xfrm>
          <a:prstGeom prst="rect">
            <a:avLst/>
          </a:prstGeom>
          <a:solidFill>
            <a:srgbClr val="00AA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055174" y="4129766"/>
            <a:ext cx="362585" cy="40703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055174" y="5703251"/>
            <a:ext cx="362585" cy="40703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046898" y="2624359"/>
            <a:ext cx="362585" cy="407035"/>
          </a:xfrm>
          <a:prstGeom prst="ellipse">
            <a:avLst/>
          </a:prstGeom>
          <a:solidFill>
            <a:srgbClr val="00AA7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37593" y="2589202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/>
              <a:t>积极与下沙街道对接</a:t>
            </a:r>
            <a:endParaRPr lang="zh-CN" altLang="en-US" sz="2400" b="1" dirty="0"/>
          </a:p>
        </p:txBody>
      </p:sp>
      <p:pic>
        <p:nvPicPr>
          <p:cNvPr id="29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ldLvl="0" animBg="1"/>
      <p:bldP spid="27" grpId="0" bldLvl="0" animBg="1"/>
      <p:bldP spid="28" grpId="0" animBg="1"/>
      <p:bldP spid="5" grpId="1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85846" y="4091390"/>
            <a:ext cx="4220308" cy="703384"/>
          </a:xfrm>
          <a:custGeom>
            <a:avLst/>
            <a:gdLst>
              <a:gd name="connsiteX0" fmla="*/ 0 w 4220308"/>
              <a:gd name="connsiteY0" fmla="*/ 351692 h 703384"/>
              <a:gd name="connsiteX1" fmla="*/ 2110154 w 4220308"/>
              <a:gd name="connsiteY1" fmla="*/ 0 h 703384"/>
              <a:gd name="connsiteX2" fmla="*/ 4220308 w 4220308"/>
              <a:gd name="connsiteY2" fmla="*/ 351692 h 703384"/>
              <a:gd name="connsiteX3" fmla="*/ 2110154 w 4220308"/>
              <a:gd name="connsiteY3" fmla="*/ 703384 h 703384"/>
              <a:gd name="connsiteX4" fmla="*/ 0 w 4220308"/>
              <a:gd name="connsiteY4" fmla="*/ 351692 h 703384"/>
              <a:gd name="connsiteX0-1" fmla="*/ 3985846 w 8206154"/>
              <a:gd name="connsiteY0-2" fmla="*/ 4443082 h 4794774"/>
              <a:gd name="connsiteX1-3" fmla="*/ 0 w 8206154"/>
              <a:gd name="connsiteY1-4" fmla="*/ 0 h 4794774"/>
              <a:gd name="connsiteX2-5" fmla="*/ 6096000 w 8206154"/>
              <a:gd name="connsiteY2-6" fmla="*/ 4091390 h 4794774"/>
              <a:gd name="connsiteX3-7" fmla="*/ 8206154 w 8206154"/>
              <a:gd name="connsiteY3-8" fmla="*/ 4443082 h 4794774"/>
              <a:gd name="connsiteX4-9" fmla="*/ 6096000 w 8206154"/>
              <a:gd name="connsiteY4-10" fmla="*/ 4794774 h 4794774"/>
              <a:gd name="connsiteX5" fmla="*/ 3985846 w 8206154"/>
              <a:gd name="connsiteY5" fmla="*/ 4443082 h 4794774"/>
              <a:gd name="connsiteX0-11" fmla="*/ 0 w 4220308"/>
              <a:gd name="connsiteY0-12" fmla="*/ 351692 h 703384"/>
              <a:gd name="connsiteX1-13" fmla="*/ 2110154 w 4220308"/>
              <a:gd name="connsiteY1-14" fmla="*/ 0 h 703384"/>
              <a:gd name="connsiteX2-15" fmla="*/ 4220308 w 4220308"/>
              <a:gd name="connsiteY2-16" fmla="*/ 351692 h 703384"/>
              <a:gd name="connsiteX3-17" fmla="*/ 2110154 w 4220308"/>
              <a:gd name="connsiteY3-18" fmla="*/ 703384 h 703384"/>
              <a:gd name="connsiteX4-19" fmla="*/ 0 w 4220308"/>
              <a:gd name="connsiteY4-20" fmla="*/ 351692 h 703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220308" h="703384">
                <a:moveTo>
                  <a:pt x="0" y="351692"/>
                </a:moveTo>
                <a:cubicBezTo>
                  <a:pt x="0" y="157458"/>
                  <a:pt x="944748" y="0"/>
                  <a:pt x="2110154" y="0"/>
                </a:cubicBezTo>
                <a:cubicBezTo>
                  <a:pt x="3275560" y="0"/>
                  <a:pt x="4220308" y="157458"/>
                  <a:pt x="4220308" y="351692"/>
                </a:cubicBezTo>
                <a:cubicBezTo>
                  <a:pt x="4220308" y="545926"/>
                  <a:pt x="3275560" y="703384"/>
                  <a:pt x="2110154" y="703384"/>
                </a:cubicBezTo>
                <a:cubicBezTo>
                  <a:pt x="944748" y="703384"/>
                  <a:pt x="0" y="545926"/>
                  <a:pt x="0" y="351692"/>
                </a:cubicBezTo>
                <a:close/>
              </a:path>
            </a:pathLst>
          </a:custGeom>
          <a:noFill/>
          <a:ln>
            <a:solidFill>
              <a:srgbClr val="00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3608753" y="3949944"/>
            <a:ext cx="4974492" cy="986276"/>
          </a:xfrm>
          <a:custGeom>
            <a:avLst/>
            <a:gdLst/>
            <a:ahLst/>
            <a:cxnLst/>
            <a:rect l="0" t="0" r="0" b="0"/>
            <a:pathLst>
              <a:path w="4974495" h="986277">
                <a:moveTo>
                  <a:pt x="0" y="493138"/>
                </a:moveTo>
                <a:cubicBezTo>
                  <a:pt x="0" y="220785"/>
                  <a:pt x="1113579" y="0"/>
                  <a:pt x="2487247" y="0"/>
                </a:cubicBezTo>
                <a:cubicBezTo>
                  <a:pt x="3860916" y="0"/>
                  <a:pt x="4974494" y="220785"/>
                  <a:pt x="4974494" y="493138"/>
                </a:cubicBezTo>
                <a:cubicBezTo>
                  <a:pt x="4974494" y="765490"/>
                  <a:pt x="3860916" y="986276"/>
                  <a:pt x="2487247" y="986276"/>
                </a:cubicBezTo>
                <a:cubicBezTo>
                  <a:pt x="1113579" y="986276"/>
                  <a:pt x="0" y="765490"/>
                  <a:pt x="0" y="493138"/>
                </a:cubicBezTo>
                <a:close/>
              </a:path>
            </a:pathLst>
          </a:custGeom>
          <a:noFill/>
          <a:ln w="12700">
            <a:solidFill>
              <a:srgbClr val="559E8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231662" y="3808499"/>
            <a:ext cx="5728677" cy="1269169"/>
          </a:xfrm>
          <a:custGeom>
            <a:avLst/>
            <a:gdLst/>
            <a:ahLst/>
            <a:cxnLst/>
            <a:rect l="0" t="0" r="0" b="0"/>
            <a:pathLst>
              <a:path w="5728678" h="1269170">
                <a:moveTo>
                  <a:pt x="0" y="634584"/>
                </a:moveTo>
                <a:cubicBezTo>
                  <a:pt x="0" y="284113"/>
                  <a:pt x="1282408" y="0"/>
                  <a:pt x="2864339" y="0"/>
                </a:cubicBezTo>
                <a:cubicBezTo>
                  <a:pt x="4446270" y="0"/>
                  <a:pt x="5728677" y="284113"/>
                  <a:pt x="5728677" y="634584"/>
                </a:cubicBezTo>
                <a:cubicBezTo>
                  <a:pt x="5728677" y="985056"/>
                  <a:pt x="4446270" y="1269169"/>
                  <a:pt x="2864339" y="1269169"/>
                </a:cubicBezTo>
                <a:cubicBezTo>
                  <a:pt x="1282408" y="1269169"/>
                  <a:pt x="0" y="985056"/>
                  <a:pt x="0" y="634584"/>
                </a:cubicBezTo>
                <a:close/>
              </a:path>
            </a:pathLst>
          </a:custGeom>
          <a:noFill/>
          <a:ln w="12700">
            <a:solidFill>
              <a:srgbClr val="AACEC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椭圆 2"/>
          <p:cNvSpPr/>
          <p:nvPr/>
        </p:nvSpPr>
        <p:spPr>
          <a:xfrm>
            <a:off x="4701198" y="4116587"/>
            <a:ext cx="3025727" cy="602602"/>
          </a:xfrm>
          <a:custGeom>
            <a:avLst/>
            <a:gdLst>
              <a:gd name="connsiteX0" fmla="*/ 0 w 4220308"/>
              <a:gd name="connsiteY0" fmla="*/ 351692 h 703384"/>
              <a:gd name="connsiteX1" fmla="*/ 2110154 w 4220308"/>
              <a:gd name="connsiteY1" fmla="*/ 0 h 703384"/>
              <a:gd name="connsiteX2" fmla="*/ 4220308 w 4220308"/>
              <a:gd name="connsiteY2" fmla="*/ 351692 h 703384"/>
              <a:gd name="connsiteX3" fmla="*/ 2110154 w 4220308"/>
              <a:gd name="connsiteY3" fmla="*/ 703384 h 703384"/>
              <a:gd name="connsiteX4" fmla="*/ 0 w 4220308"/>
              <a:gd name="connsiteY4" fmla="*/ 351692 h 703384"/>
              <a:gd name="connsiteX0-1" fmla="*/ 3985846 w 8206154"/>
              <a:gd name="connsiteY0-2" fmla="*/ 4443082 h 4794774"/>
              <a:gd name="connsiteX1-3" fmla="*/ 0 w 8206154"/>
              <a:gd name="connsiteY1-4" fmla="*/ 0 h 4794774"/>
              <a:gd name="connsiteX2-5" fmla="*/ 6096000 w 8206154"/>
              <a:gd name="connsiteY2-6" fmla="*/ 4091390 h 4794774"/>
              <a:gd name="connsiteX3-7" fmla="*/ 8206154 w 8206154"/>
              <a:gd name="connsiteY3-8" fmla="*/ 4443082 h 4794774"/>
              <a:gd name="connsiteX4-9" fmla="*/ 6096000 w 8206154"/>
              <a:gd name="connsiteY4-10" fmla="*/ 4794774 h 4794774"/>
              <a:gd name="connsiteX5" fmla="*/ 3985846 w 8206154"/>
              <a:gd name="connsiteY5" fmla="*/ 4443082 h 4794774"/>
              <a:gd name="connsiteX0-11" fmla="*/ 0 w 4220308"/>
              <a:gd name="connsiteY0-12" fmla="*/ 351692 h 703384"/>
              <a:gd name="connsiteX1-13" fmla="*/ 2110154 w 4220308"/>
              <a:gd name="connsiteY1-14" fmla="*/ 0 h 703384"/>
              <a:gd name="connsiteX2-15" fmla="*/ 4220308 w 4220308"/>
              <a:gd name="connsiteY2-16" fmla="*/ 351692 h 703384"/>
              <a:gd name="connsiteX3-17" fmla="*/ 2110154 w 4220308"/>
              <a:gd name="connsiteY3-18" fmla="*/ 703384 h 703384"/>
              <a:gd name="connsiteX4-19" fmla="*/ 0 w 4220308"/>
              <a:gd name="connsiteY4-20" fmla="*/ 351692 h 703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220308" h="703384">
                <a:moveTo>
                  <a:pt x="0" y="351692"/>
                </a:moveTo>
                <a:cubicBezTo>
                  <a:pt x="0" y="157458"/>
                  <a:pt x="944748" y="0"/>
                  <a:pt x="2110154" y="0"/>
                </a:cubicBezTo>
                <a:cubicBezTo>
                  <a:pt x="3275560" y="0"/>
                  <a:pt x="4220308" y="157458"/>
                  <a:pt x="4220308" y="351692"/>
                </a:cubicBezTo>
                <a:cubicBezTo>
                  <a:pt x="4220308" y="545926"/>
                  <a:pt x="3275560" y="703384"/>
                  <a:pt x="2110154" y="703384"/>
                </a:cubicBezTo>
                <a:cubicBezTo>
                  <a:pt x="944748" y="703384"/>
                  <a:pt x="0" y="545926"/>
                  <a:pt x="0" y="351692"/>
                </a:cubicBezTo>
                <a:close/>
              </a:path>
            </a:pathLst>
          </a:custGeom>
          <a:noFill/>
          <a:ln>
            <a:solidFill>
              <a:srgbClr val="006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703759" y="1472431"/>
            <a:ext cx="161778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>
                <a:solidFill>
                  <a:srgbClr val="00AA7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ea"/>
              </a:rPr>
              <a:t>3</a:t>
            </a:r>
            <a:endParaRPr lang="zh-CN" altLang="en-US" sz="23900" b="1" dirty="0">
              <a:solidFill>
                <a:srgbClr val="00AA7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635968" y="2434981"/>
            <a:ext cx="2290298" cy="2123658"/>
            <a:chOff x="1731426" y="1173372"/>
            <a:chExt cx="2290298" cy="2123658"/>
          </a:xfrm>
        </p:grpSpPr>
        <p:sp>
          <p:nvSpPr>
            <p:cNvPr id="23" name="文本框 22"/>
            <p:cNvSpPr txBox="1"/>
            <p:nvPr/>
          </p:nvSpPr>
          <p:spPr>
            <a:xfrm>
              <a:off x="1731426" y="1173372"/>
              <a:ext cx="2290298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做到如何</a:t>
              </a:r>
              <a:endPara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998964" y="2989946"/>
              <a:ext cx="30988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pic>
        <p:nvPicPr>
          <p:cNvPr id="10" name="Picture 2" descr="C:\Users\Administrator\Desktop\杭职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74" y="161041"/>
            <a:ext cx="2849024" cy="4667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agyjetb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284</Words>
  <Application>Microsoft Office PowerPoint</Application>
  <PresentationFormat>自定义</PresentationFormat>
  <Paragraphs>68</Paragraphs>
  <Slides>11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工作汇报模板</dc:title>
  <dc:creator>rena.zhao</dc:creator>
  <cp:lastModifiedBy>HZOR</cp:lastModifiedBy>
  <cp:revision>92</cp:revision>
  <dcterms:created xsi:type="dcterms:W3CDTF">2018-07-22T00:47:00Z</dcterms:created>
  <dcterms:modified xsi:type="dcterms:W3CDTF">2018-11-13T07:30:53Z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2052-10.1.0.7643</vt:lpwstr>
  </property>
</Properties>
</file>