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9"/>
  </p:notesMasterIdLst>
  <p:sldIdLst>
    <p:sldId id="309" r:id="rId2"/>
    <p:sldId id="294" r:id="rId3"/>
    <p:sldId id="282" r:id="rId4"/>
    <p:sldId id="302" r:id="rId5"/>
    <p:sldId id="333" r:id="rId6"/>
    <p:sldId id="341" r:id="rId7"/>
    <p:sldId id="334" r:id="rId8"/>
    <p:sldId id="336" r:id="rId9"/>
    <p:sldId id="337" r:id="rId10"/>
    <p:sldId id="339" r:id="rId11"/>
    <p:sldId id="348" r:id="rId12"/>
    <p:sldId id="347" r:id="rId13"/>
    <p:sldId id="343" r:id="rId14"/>
    <p:sldId id="342" r:id="rId15"/>
    <p:sldId id="335" r:id="rId16"/>
    <p:sldId id="320" r:id="rId17"/>
    <p:sldId id="313" r:id="rId18"/>
  </p:sldIdLst>
  <p:sldSz cx="9144000" cy="6858000" type="screen4x3"/>
  <p:notesSz cx="6858000" cy="9144000"/>
  <p:embeddedFontLst>
    <p:embeddedFont>
      <p:font typeface="Broadway" pitchFamily="82" charset="0"/>
      <p:regular r:id="rId20"/>
    </p:embeddedFont>
    <p:embeddedFont>
      <p:font typeface="Calibri Light" charset="0"/>
      <p:regular r:id="rId21"/>
      <p:italic r:id="rId22"/>
    </p:embeddedFont>
    <p:embeddedFont>
      <p:font typeface="微软雅黑" pitchFamily="34" charset="-122"/>
      <p:regular r:id="rId23"/>
      <p:bold r:id="rId24"/>
    </p:embeddedFont>
    <p:embeddedFont>
      <p:font typeface="方正正准黑简体" charset="-122"/>
      <p:regular r:id="rId25"/>
    </p:embeddedFont>
    <p:embeddedFont>
      <p:font typeface="Webdings" pitchFamily="18" charset="2"/>
      <p:regular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方正正大黑简体" charset="-122"/>
      <p:regular r:id="rId3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D20000"/>
    <a:srgbClr val="E47420"/>
    <a:srgbClr val="E61E1E"/>
    <a:srgbClr val="FF9999"/>
    <a:srgbClr val="EB8179"/>
    <a:srgbClr val="FF0101"/>
    <a:srgbClr val="A02020"/>
    <a:srgbClr val="0070C0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58" autoAdjust="0"/>
    <p:restoredTop sz="90987" autoAdjust="0"/>
  </p:normalViewPr>
  <p:slideViewPr>
    <p:cSldViewPr snapToGrid="0">
      <p:cViewPr varScale="1">
        <p:scale>
          <a:sx n="105" d="100"/>
          <a:sy n="105" d="100"/>
        </p:scale>
        <p:origin x="-13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AD8832F-9FB5-498B-99E9-CA7E539D5689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D1758A0-865E-4A9C-BE3D-BB745EA18A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661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15FDD-2F82-4B88-8AEA-D34ECFDE7906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E3E9-AE4C-4761-A339-F41B2E1705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5A8DA-37CE-4A4E-981D-57CDF5E0EC9E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7A6CB-335A-4811-B1DA-FDBD713F82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935D9-A967-4D06-8C11-05D793AE118A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70CBA-0392-4535-AAAD-29CFAB0C96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EF2B-6A39-46F9-BDD7-AADCBA8B947A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5F7C-24FA-448F-B721-F6CB7B038D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13782-DB82-413C-9593-0EABC61949A5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DC333-7B8B-4DA6-A0A9-8B3188637E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94A63-C18F-4FAF-BDF1-F0B466C0CE1D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DC710-4DA7-4626-B267-01D9032546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64173-AC2D-48B0-B757-DD28F057BFB6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5CDB3-F41E-440D-9883-18FE894D3E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4420D-DA38-4E90-BEBF-70149BE4506E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0F186-AB46-4799-BCCE-E5C2DC9DC6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 userDrawn="1"/>
        </p:nvGrpSpPr>
        <p:grpSpPr>
          <a:xfrm>
            <a:off x="0" y="6560528"/>
            <a:ext cx="9144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3" name="矩形 5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矩形 6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/>
          <p:nvPr userDrawn="1"/>
        </p:nvGrpSpPr>
        <p:grpSpPr>
          <a:xfrm flipV="1">
            <a:off x="0" y="0"/>
            <a:ext cx="9144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6" name="矩形 8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9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0ECE0-720F-42C0-B156-89B9E5E715ED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B4822-C699-4809-83EC-6B7AE9FA51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CFDCF-0408-422E-A80B-29368580D3A9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EF147-F9B8-4282-B615-036CFDB12D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EAA69D6-D483-4649-82B8-7C8DC15C4F84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33B6D86-0E96-468D-9B1E-AB6DF96C24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72" r:id="rId7"/>
    <p:sldLayoutId id="2147483665" r:id="rId8"/>
    <p:sldLayoutId id="2147483664" r:id="rId9"/>
    <p:sldLayoutId id="2147483663" r:id="rId10"/>
    <p:sldLayoutId id="2147483662" r:id="rId11"/>
  </p:sldLayoutIdLst>
  <p:transition spd="slow">
    <p:push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23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307975"/>
            <a:ext cx="9245600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对角圆角矩形 19"/>
          <p:cNvSpPr/>
          <p:nvPr/>
        </p:nvSpPr>
        <p:spPr>
          <a:xfrm flipH="1">
            <a:off x="493703" y="1550988"/>
            <a:ext cx="7319437" cy="557212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20000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100" dirty="0">
                <a:latin typeface="+mn-ea"/>
              </a:rPr>
              <a:t>信息工程学院第四党支部“三个一”办一件</a:t>
            </a:r>
            <a:r>
              <a:rPr lang="zh-CN" altLang="en-US" sz="2400" b="1" spc="100" dirty="0" smtClean="0">
                <a:latin typeface="+mn-ea"/>
              </a:rPr>
              <a:t>实事</a:t>
            </a:r>
            <a:endParaRPr lang="zh-CN" altLang="en-US" sz="2400" b="1" spc="100" dirty="0"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48025" y="4397375"/>
            <a:ext cx="264795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 </a:t>
            </a:r>
            <a:r>
              <a:rPr lang="zh-CN" altLang="en-US" sz="2400" spc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潘晓虹</a:t>
            </a:r>
            <a:fld id="{8E1B5324-0BDC-4C5C-8B53-2F8B1F3E8E74}" type="datetime2">
              <a:rPr lang="zh-CN" altLang="en-US" sz="2400" smtClean="0">
                <a:solidFill>
                  <a:srgbClr val="C00000"/>
                </a:solidFill>
                <a:latin typeface="+mn-ea"/>
                <a:ea typeface="+mn-ea"/>
              </a:rPr>
              <a:t>2018年11月13日</a:t>
            </a:fld>
            <a:endParaRPr lang="zh-CN" altLang="en-US" sz="2400" spc="1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对角圆角矩形 24"/>
          <p:cNvSpPr/>
          <p:nvPr/>
        </p:nvSpPr>
        <p:spPr>
          <a:xfrm flipH="1">
            <a:off x="1824038" y="2108200"/>
            <a:ext cx="6148387" cy="849313"/>
          </a:xfrm>
          <a:prstGeom prst="round2DiagRect">
            <a:avLst>
              <a:gd name="adj1" fmla="val 50000"/>
              <a:gd name="adj2" fmla="val 0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spc="100">
              <a:latin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79663" y="2200275"/>
            <a:ext cx="491673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100" dirty="0">
                <a:solidFill>
                  <a:srgbClr val="C00000"/>
                </a:solidFill>
                <a:latin typeface="+mn-ea"/>
                <a:ea typeface="+mn-ea"/>
              </a:rPr>
              <a:t>提升学生的综合能力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96975" y="415925"/>
            <a:ext cx="7800975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组织领导能力</a:t>
            </a:r>
          </a:p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100" spc="100" dirty="0">
              <a:solidFill>
                <a:srgbClr val="C0000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73" name="文本框 5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482743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6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3794125" y="2171700"/>
            <a:ext cx="4094163" cy="4075113"/>
            <a:chOff x="4091434" y="1400373"/>
            <a:chExt cx="4094093" cy="4074690"/>
          </a:xfrm>
        </p:grpSpPr>
        <p:sp>
          <p:nvSpPr>
            <p:cNvPr id="43" name="椭圆 42"/>
            <p:cNvSpPr/>
            <p:nvPr/>
          </p:nvSpPr>
          <p:spPr>
            <a:xfrm flipH="1">
              <a:off x="6856812" y="1400373"/>
              <a:ext cx="1328715" cy="1328600"/>
            </a:xfrm>
            <a:prstGeom prst="ellipse">
              <a:avLst/>
            </a:prstGeom>
            <a:solidFill>
              <a:srgbClr val="FF0101"/>
            </a:solidFill>
            <a:ln>
              <a:solidFill>
                <a:srgbClr val="FF01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44" name="直接连接符 43"/>
            <p:cNvCxnSpPr>
              <a:stCxn id="43" idx="5"/>
            </p:cNvCxnSpPr>
            <p:nvPr/>
          </p:nvCxnSpPr>
          <p:spPr>
            <a:xfrm flipH="1">
              <a:off x="5980527" y="2535318"/>
              <a:ext cx="1071545" cy="1007957"/>
            </a:xfrm>
            <a:prstGeom prst="line">
              <a:avLst/>
            </a:prstGeom>
            <a:ln w="19050">
              <a:solidFill>
                <a:srgbClr val="FF01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4799447" y="3530577"/>
              <a:ext cx="1193780" cy="1193676"/>
            </a:xfrm>
            <a:prstGeom prst="line">
              <a:avLst/>
            </a:prstGeom>
            <a:ln w="19050">
              <a:solidFill>
                <a:srgbClr val="E474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 flipH="1">
              <a:off x="4091434" y="4505201"/>
              <a:ext cx="969946" cy="969862"/>
            </a:xfrm>
            <a:prstGeom prst="ellipse">
              <a:avLst/>
            </a:prstGeom>
            <a:solidFill>
              <a:srgbClr val="E47420"/>
            </a:solidFill>
            <a:ln>
              <a:solidFill>
                <a:srgbClr val="E474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文本框 15"/>
            <p:cNvSpPr txBox="1">
              <a:spLocks noChangeArrowheads="1"/>
            </p:cNvSpPr>
            <p:nvPr/>
          </p:nvSpPr>
          <p:spPr bwMode="auto">
            <a:xfrm>
              <a:off x="4133928" y="4784382"/>
              <a:ext cx="877148" cy="369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说服力</a:t>
              </a:r>
              <a:endParaRPr lang="zh-CN" altLang="en-US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49" name="文本框 16"/>
            <p:cNvSpPr txBox="1">
              <a:spLocks noChangeArrowheads="1"/>
            </p:cNvSpPr>
            <p:nvPr/>
          </p:nvSpPr>
          <p:spPr bwMode="auto">
            <a:xfrm>
              <a:off x="7185862" y="1760817"/>
              <a:ext cx="646320" cy="64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强化</a:t>
              </a:r>
            </a:p>
            <a:p>
              <a:pPr algn="ctr"/>
              <a:r>
                <a:rPr lang="zh-CN" altLang="en-US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责任</a:t>
              </a:r>
              <a:endParaRPr lang="zh-CN" altLang="en-US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1276350" y="4402138"/>
            <a:ext cx="3713163" cy="1352550"/>
            <a:chOff x="1572813" y="3630673"/>
            <a:chExt cx="3713913" cy="1352153"/>
          </a:xfrm>
          <a:solidFill>
            <a:srgbClr val="FF3399"/>
          </a:solidFill>
        </p:grpSpPr>
        <p:cxnSp>
          <p:nvCxnSpPr>
            <p:cNvPr id="53" name="直接连接符 52"/>
            <p:cNvCxnSpPr/>
            <p:nvPr/>
          </p:nvCxnSpPr>
          <p:spPr>
            <a:xfrm flipH="1">
              <a:off x="2106321" y="3630673"/>
              <a:ext cx="3180405" cy="964917"/>
            </a:xfrm>
            <a:prstGeom prst="line">
              <a:avLst/>
            </a:prstGeom>
            <a:grpFill/>
            <a:ln w="12700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椭圆 53"/>
            <p:cNvSpPr/>
            <p:nvPr/>
          </p:nvSpPr>
          <p:spPr>
            <a:xfrm rot="664255" flipH="1">
              <a:off x="1572813" y="4374991"/>
              <a:ext cx="608136" cy="607835"/>
            </a:xfrm>
            <a:prstGeom prst="ellipse">
              <a:avLst/>
            </a:prstGeom>
            <a:grp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5683250" y="4302125"/>
            <a:ext cx="2205038" cy="2098675"/>
            <a:chOff x="5980346" y="3530668"/>
            <a:chExt cx="2205181" cy="2099392"/>
          </a:xfrm>
        </p:grpSpPr>
        <p:cxnSp>
          <p:nvCxnSpPr>
            <p:cNvPr id="56" name="直接连接符 55"/>
            <p:cNvCxnSpPr/>
            <p:nvPr/>
          </p:nvCxnSpPr>
          <p:spPr>
            <a:xfrm flipH="1" flipV="1">
              <a:off x="5980346" y="3530668"/>
              <a:ext cx="1171651" cy="1171975"/>
            </a:xfrm>
            <a:prstGeom prst="line">
              <a:avLst/>
            </a:prstGeom>
            <a:ln w="19050">
              <a:solidFill>
                <a:srgbClr val="E61E1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椭圆 56"/>
            <p:cNvSpPr/>
            <p:nvPr/>
          </p:nvSpPr>
          <p:spPr>
            <a:xfrm flipH="1">
              <a:off x="6856703" y="4300869"/>
              <a:ext cx="1328824" cy="1329191"/>
            </a:xfrm>
            <a:prstGeom prst="ellipse">
              <a:avLst/>
            </a:prstGeom>
            <a:solidFill>
              <a:srgbClr val="E61E1E"/>
            </a:solidFill>
            <a:ln>
              <a:solidFill>
                <a:srgbClr val="E61E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文本框 25"/>
            <p:cNvSpPr txBox="1">
              <a:spLocks noChangeArrowheads="1"/>
            </p:cNvSpPr>
            <p:nvPr/>
          </p:nvSpPr>
          <p:spPr bwMode="auto">
            <a:xfrm>
              <a:off x="7185834" y="4632258"/>
              <a:ext cx="646373" cy="646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听取</a:t>
              </a:r>
            </a:p>
            <a:p>
              <a:pPr algn="ctr"/>
              <a:r>
                <a:rPr lang="zh-CN" altLang="en-US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意见</a:t>
              </a:r>
              <a:endParaRPr lang="zh-CN" altLang="en-US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1319172" y="2378075"/>
            <a:ext cx="3670339" cy="3334215"/>
            <a:chOff x="1616000" y="1607218"/>
            <a:chExt cx="3670726" cy="3331988"/>
          </a:xfrm>
        </p:grpSpPr>
        <p:grpSp>
          <p:nvGrpSpPr>
            <p:cNvPr id="60" name="组合 27"/>
            <p:cNvGrpSpPr>
              <a:grpSpLocks/>
            </p:cNvGrpSpPr>
            <p:nvPr/>
          </p:nvGrpSpPr>
          <p:grpSpPr bwMode="auto">
            <a:xfrm>
              <a:off x="1616000" y="1607218"/>
              <a:ext cx="1705196" cy="3331988"/>
              <a:chOff x="1616000" y="1607218"/>
              <a:chExt cx="1705196" cy="3331988"/>
            </a:xfrm>
          </p:grpSpPr>
          <p:sp>
            <p:nvSpPr>
              <p:cNvPr id="62" name="椭圆 61"/>
              <p:cNvSpPr/>
              <p:nvPr/>
            </p:nvSpPr>
            <p:spPr>
              <a:xfrm rot="664255" flipH="1">
                <a:off x="2203479" y="1607218"/>
                <a:ext cx="1117717" cy="1118433"/>
              </a:xfrm>
              <a:prstGeom prst="ellipse">
                <a:avLst/>
              </a:prstGeom>
              <a:solidFill>
                <a:srgbClr val="EB8179"/>
              </a:solidFill>
              <a:ln>
                <a:solidFill>
                  <a:srgbClr val="EB81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63" name="文本框 30"/>
              <p:cNvSpPr txBox="1">
                <a:spLocks noChangeArrowheads="1"/>
              </p:cNvSpPr>
              <p:nvPr/>
            </p:nvSpPr>
            <p:spPr bwMode="auto">
              <a:xfrm>
                <a:off x="2439169" y="1871517"/>
                <a:ext cx="646399" cy="645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逻辑</a:t>
                </a:r>
              </a:p>
              <a:p>
                <a:pPr algn="ctr"/>
                <a:r>
                  <a:rPr lang="zh-CN" altLang="en-US" dirty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清晰</a:t>
                </a:r>
                <a:endParaRPr lang="zh-CN" altLang="en-US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70" name="文本框 30"/>
              <p:cNvSpPr txBox="1">
                <a:spLocks noChangeArrowheads="1"/>
              </p:cNvSpPr>
              <p:nvPr/>
            </p:nvSpPr>
            <p:spPr bwMode="auto">
              <a:xfrm>
                <a:off x="1616000" y="4416336"/>
                <a:ext cx="543796" cy="5228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大局</a:t>
                </a:r>
                <a:endParaRPr lang="en-US" altLang="zh-CN" sz="1400" b="1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pPr algn="ctr"/>
                <a:r>
                  <a:rPr lang="zh-CN" altLang="en-US" sz="1400" b="1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意识</a:t>
                </a:r>
                <a:endParaRPr lang="zh-CN" altLang="en-US" sz="1400" b="1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cxnSp>
          <p:nvCxnSpPr>
            <p:cNvPr id="61" name="直接连接符 60"/>
            <p:cNvCxnSpPr>
              <a:endCxn id="62" idx="2"/>
            </p:cNvCxnSpPr>
            <p:nvPr/>
          </p:nvCxnSpPr>
          <p:spPr>
            <a:xfrm flipH="1" flipV="1">
              <a:off x="3310082" y="2273518"/>
              <a:ext cx="1976644" cy="859844"/>
            </a:xfrm>
            <a:prstGeom prst="line">
              <a:avLst/>
            </a:prstGeom>
            <a:ln w="12700">
              <a:solidFill>
                <a:srgbClr val="EB81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5027613" y="2243138"/>
            <a:ext cx="452437" cy="1570037"/>
            <a:chOff x="5323919" y="1471831"/>
            <a:chExt cx="452611" cy="1570100"/>
          </a:xfrm>
          <a:solidFill>
            <a:srgbClr val="FF9999"/>
          </a:solidFill>
        </p:grpSpPr>
        <p:cxnSp>
          <p:nvCxnSpPr>
            <p:cNvPr id="65" name="直接连接符 64"/>
            <p:cNvCxnSpPr/>
            <p:nvPr/>
          </p:nvCxnSpPr>
          <p:spPr>
            <a:xfrm flipH="1" flipV="1">
              <a:off x="5517668" y="1665514"/>
              <a:ext cx="258862" cy="1376417"/>
            </a:xfrm>
            <a:prstGeom prst="line">
              <a:avLst/>
            </a:prstGeom>
            <a:grpFill/>
            <a:ln w="12700">
              <a:solidFill>
                <a:srgbClr val="EB81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椭圆 65"/>
            <p:cNvSpPr/>
            <p:nvPr/>
          </p:nvSpPr>
          <p:spPr>
            <a:xfrm rot="664255" flipH="1">
              <a:off x="5323919" y="1471831"/>
              <a:ext cx="385910" cy="385777"/>
            </a:xfrm>
            <a:prstGeom prst="ellipse">
              <a:avLst/>
            </a:prstGeom>
            <a:solidFill>
              <a:srgbClr val="FF9999"/>
            </a:solidFill>
            <a:ln>
              <a:solidFill>
                <a:srgbClr val="EB81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7" name="组合 66"/>
          <p:cNvGrpSpPr>
            <a:grpSpLocks/>
          </p:cNvGrpSpPr>
          <p:nvPr/>
        </p:nvGrpSpPr>
        <p:grpSpPr bwMode="auto">
          <a:xfrm>
            <a:off x="4899025" y="3568700"/>
            <a:ext cx="1401763" cy="1401763"/>
            <a:chOff x="4230424" y="2436879"/>
            <a:chExt cx="1401490" cy="1401490"/>
          </a:xfrm>
        </p:grpSpPr>
        <p:sp>
          <p:nvSpPr>
            <p:cNvPr id="68" name="椭圆 67"/>
            <p:cNvSpPr/>
            <p:nvPr/>
          </p:nvSpPr>
          <p:spPr>
            <a:xfrm flipH="1">
              <a:off x="4230424" y="2436879"/>
              <a:ext cx="1401490" cy="1401490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文本框 36"/>
            <p:cNvSpPr txBox="1">
              <a:spLocks noChangeArrowheads="1"/>
            </p:cNvSpPr>
            <p:nvPr/>
          </p:nvSpPr>
          <p:spPr bwMode="auto">
            <a:xfrm>
              <a:off x="4428565" y="2858766"/>
              <a:ext cx="1005207" cy="584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3200" b="1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能力</a:t>
              </a:r>
              <a:endParaRPr lang="zh-CN" altLang="en-US" sz="3200" b="1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6437015" y="511239"/>
            <a:ext cx="2345948" cy="1571058"/>
            <a:chOff x="327359" y="2393501"/>
            <a:chExt cx="2136357" cy="3223817"/>
          </a:xfrm>
        </p:grpSpPr>
        <p:sp>
          <p:nvSpPr>
            <p:cNvPr id="72" name="梯形 71"/>
            <p:cNvSpPr/>
            <p:nvPr/>
          </p:nvSpPr>
          <p:spPr>
            <a:xfrm rot="5400000" flipV="1">
              <a:off x="-252022" y="2972883"/>
              <a:ext cx="3223816" cy="2065053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wrap="square"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3" name="文本框 17"/>
            <p:cNvSpPr txBox="1">
              <a:spLocks noChangeArrowheads="1"/>
            </p:cNvSpPr>
            <p:nvPr/>
          </p:nvSpPr>
          <p:spPr bwMode="auto">
            <a:xfrm>
              <a:off x="650650" y="2393501"/>
              <a:ext cx="1813066" cy="2094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安排值班表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组织做事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en-US" altLang="zh-CN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……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07443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307975"/>
            <a:ext cx="9245600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直接连接符 20"/>
          <p:cNvCxnSpPr/>
          <p:nvPr/>
        </p:nvCxnSpPr>
        <p:spPr>
          <a:xfrm>
            <a:off x="0" y="3489325"/>
            <a:ext cx="3203575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50" y="3489325"/>
            <a:ext cx="3130550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813" y="2084388"/>
            <a:ext cx="2820987" cy="2820987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470275" y="2351088"/>
            <a:ext cx="2276475" cy="2274887"/>
            <a:chOff x="3470876" y="2350948"/>
            <a:chExt cx="2275712" cy="2275712"/>
          </a:xfrm>
        </p:grpSpPr>
        <p:sp>
          <p:nvSpPr>
            <p:cNvPr id="6" name="椭圆 5"/>
            <p:cNvSpPr/>
            <p:nvPr/>
          </p:nvSpPr>
          <p:spPr>
            <a:xfrm>
              <a:off x="3470876" y="2350948"/>
              <a:ext cx="2275712" cy="2275712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221328" y="3532476"/>
              <a:ext cx="825591" cy="52584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spc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成效</a:t>
              </a:r>
              <a:endParaRPr lang="zh-CN" altLang="en-US" sz="2400" b="1" spc="1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311525" y="2084388"/>
            <a:ext cx="2747963" cy="2711450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6208" cy="616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B</a:t>
              </a:r>
              <a:endParaRPr lang="zh-CN" altLang="en-US" sz="4000" b="1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3891" y="4180120"/>
              <a:ext cx="616208" cy="6161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18" name="Freeform 32"/>
          <p:cNvSpPr>
            <a:spLocks/>
          </p:cNvSpPr>
          <p:nvPr/>
        </p:nvSpPr>
        <p:spPr bwMode="auto">
          <a:xfrm>
            <a:off x="4204614" y="2688086"/>
            <a:ext cx="825777" cy="815679"/>
          </a:xfrm>
          <a:custGeom>
            <a:avLst/>
            <a:gdLst>
              <a:gd name="T0" fmla="*/ 810491 w 220"/>
              <a:gd name="T1" fmla="*/ 15041 h 217"/>
              <a:gd name="T2" fmla="*/ 810491 w 220"/>
              <a:gd name="T3" fmla="*/ 3760 h 217"/>
              <a:gd name="T4" fmla="*/ 799234 w 220"/>
              <a:gd name="T5" fmla="*/ 3760 h 217"/>
              <a:gd name="T6" fmla="*/ 761711 w 220"/>
              <a:gd name="T7" fmla="*/ 0 h 217"/>
              <a:gd name="T8" fmla="*/ 686666 w 220"/>
              <a:gd name="T9" fmla="*/ 26322 h 217"/>
              <a:gd name="T10" fmla="*/ 547832 w 220"/>
              <a:gd name="T11" fmla="*/ 165451 h 217"/>
              <a:gd name="T12" fmla="*/ 153843 w 220"/>
              <a:gd name="T13" fmla="*/ 94006 h 217"/>
              <a:gd name="T14" fmla="*/ 78798 w 220"/>
              <a:gd name="T15" fmla="*/ 172972 h 217"/>
              <a:gd name="T16" fmla="*/ 386484 w 220"/>
              <a:gd name="T17" fmla="*/ 323382 h 217"/>
              <a:gd name="T18" fmla="*/ 236393 w 220"/>
              <a:gd name="T19" fmla="*/ 473792 h 217"/>
              <a:gd name="T20" fmla="*/ 198870 w 220"/>
              <a:gd name="T21" fmla="*/ 518915 h 217"/>
              <a:gd name="T22" fmla="*/ 37523 w 220"/>
              <a:gd name="T23" fmla="*/ 530196 h 217"/>
              <a:gd name="T24" fmla="*/ 0 w 220"/>
              <a:gd name="T25" fmla="*/ 597880 h 217"/>
              <a:gd name="T26" fmla="*/ 176357 w 220"/>
              <a:gd name="T27" fmla="*/ 639243 h 217"/>
              <a:gd name="T28" fmla="*/ 213880 w 220"/>
              <a:gd name="T29" fmla="*/ 815975 h 217"/>
              <a:gd name="T30" fmla="*/ 285173 w 220"/>
              <a:gd name="T31" fmla="*/ 778372 h 217"/>
              <a:gd name="T32" fmla="*/ 296430 w 220"/>
              <a:gd name="T33" fmla="*/ 624202 h 217"/>
              <a:gd name="T34" fmla="*/ 352714 w 220"/>
              <a:gd name="T35" fmla="*/ 571559 h 217"/>
              <a:gd name="T36" fmla="*/ 491548 w 220"/>
              <a:gd name="T37" fmla="*/ 432429 h 217"/>
              <a:gd name="T38" fmla="*/ 645391 w 220"/>
              <a:gd name="T39" fmla="*/ 740770 h 217"/>
              <a:gd name="T40" fmla="*/ 720436 w 220"/>
              <a:gd name="T41" fmla="*/ 661805 h 217"/>
              <a:gd name="T42" fmla="*/ 652896 w 220"/>
              <a:gd name="T43" fmla="*/ 270738 h 217"/>
              <a:gd name="T44" fmla="*/ 791730 w 220"/>
              <a:gd name="T45" fmla="*/ 131609 h 217"/>
              <a:gd name="T46" fmla="*/ 810491 w 220"/>
              <a:gd name="T47" fmla="*/ 15041 h 21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20"/>
              <a:gd name="T73" fmla="*/ 0 h 217"/>
              <a:gd name="T74" fmla="*/ 220 w 220"/>
              <a:gd name="T75" fmla="*/ 217 h 217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20" h="217">
                <a:moveTo>
                  <a:pt x="216" y="4"/>
                </a:moveTo>
                <a:cubicBezTo>
                  <a:pt x="216" y="1"/>
                  <a:pt x="216" y="1"/>
                  <a:pt x="216" y="1"/>
                </a:cubicBezTo>
                <a:cubicBezTo>
                  <a:pt x="213" y="1"/>
                  <a:pt x="213" y="1"/>
                  <a:pt x="213" y="1"/>
                </a:cubicBezTo>
                <a:cubicBezTo>
                  <a:pt x="213" y="1"/>
                  <a:pt x="209" y="0"/>
                  <a:pt x="203" y="0"/>
                </a:cubicBezTo>
                <a:cubicBezTo>
                  <a:pt x="194" y="0"/>
                  <a:pt x="187" y="2"/>
                  <a:pt x="183" y="7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41" y="25"/>
                  <a:pt x="41" y="25"/>
                  <a:pt x="41" y="25"/>
                </a:cubicBezTo>
                <a:cubicBezTo>
                  <a:pt x="21" y="46"/>
                  <a:pt x="21" y="46"/>
                  <a:pt x="21" y="46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60" y="129"/>
                  <a:pt x="55" y="135"/>
                  <a:pt x="53" y="138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47" y="170"/>
                  <a:pt x="47" y="170"/>
                  <a:pt x="47" y="170"/>
                </a:cubicBezTo>
                <a:cubicBezTo>
                  <a:pt x="57" y="217"/>
                  <a:pt x="57" y="217"/>
                  <a:pt x="57" y="217"/>
                </a:cubicBezTo>
                <a:cubicBezTo>
                  <a:pt x="76" y="207"/>
                  <a:pt x="76" y="207"/>
                  <a:pt x="76" y="207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82" y="163"/>
                  <a:pt x="90" y="156"/>
                  <a:pt x="94" y="152"/>
                </a:cubicBezTo>
                <a:cubicBezTo>
                  <a:pt x="131" y="115"/>
                  <a:pt x="131" y="115"/>
                  <a:pt x="131" y="115"/>
                </a:cubicBezTo>
                <a:cubicBezTo>
                  <a:pt x="172" y="197"/>
                  <a:pt x="172" y="197"/>
                  <a:pt x="172" y="197"/>
                </a:cubicBezTo>
                <a:cubicBezTo>
                  <a:pt x="192" y="176"/>
                  <a:pt x="192" y="176"/>
                  <a:pt x="192" y="176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211" y="35"/>
                  <a:pt x="211" y="35"/>
                  <a:pt x="211" y="35"/>
                </a:cubicBezTo>
                <a:cubicBezTo>
                  <a:pt x="218" y="28"/>
                  <a:pt x="220" y="15"/>
                  <a:pt x="216" y="4"/>
                </a:cubicBezTo>
                <a:close/>
              </a:path>
            </a:pathLst>
          </a:custGeom>
          <a:solidFill>
            <a:srgbClr val="EEEEE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4634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69553" y="359911"/>
            <a:ext cx="638537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成效</a:t>
            </a:r>
            <a:endParaRPr lang="zh-CN" altLang="zh-CN" sz="2800" kern="100" spc="100" dirty="0">
              <a:solidFill>
                <a:srgbClr val="C0000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48" name="任意多边形 47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97" name="文本框 49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14799" cy="647053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B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23837" y="990853"/>
            <a:ext cx="4795112" cy="3600000"/>
            <a:chOff x="223837" y="990853"/>
            <a:chExt cx="4795112" cy="36000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837" y="990853"/>
              <a:ext cx="4795112" cy="3600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" name="矩形 2"/>
            <p:cNvSpPr/>
            <p:nvPr/>
          </p:nvSpPr>
          <p:spPr>
            <a:xfrm>
              <a:off x="663290" y="3223034"/>
              <a:ext cx="1002548" cy="45719"/>
            </a:xfrm>
            <a:prstGeom prst="rect">
              <a:avLst/>
            </a:prstGeom>
            <a:solidFill>
              <a:srgbClr val="FF3399"/>
            </a:solidFill>
            <a:ln>
              <a:solidFill>
                <a:srgbClr val="FF3399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64977" y="2589291"/>
            <a:ext cx="5165101" cy="3879808"/>
            <a:chOff x="3864977" y="2589291"/>
            <a:chExt cx="5165101" cy="387980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4977" y="2589291"/>
              <a:ext cx="5165101" cy="387980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矩形 4"/>
            <p:cNvSpPr/>
            <p:nvPr/>
          </p:nvSpPr>
          <p:spPr>
            <a:xfrm>
              <a:off x="4326437" y="4798337"/>
              <a:ext cx="625809" cy="54320"/>
            </a:xfrm>
            <a:prstGeom prst="rect">
              <a:avLst/>
            </a:prstGeom>
            <a:solidFill>
              <a:srgbClr val="FF3399"/>
            </a:solidFill>
            <a:ln>
              <a:solidFill>
                <a:srgbClr val="FF3399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7061370" y="615865"/>
            <a:ext cx="1651000" cy="1652588"/>
            <a:chOff x="5883986" y="562653"/>
            <a:chExt cx="1652069" cy="1652069"/>
          </a:xfrm>
        </p:grpSpPr>
        <p:sp>
          <p:nvSpPr>
            <p:cNvPr id="16" name="椭圆 15"/>
            <p:cNvSpPr/>
            <p:nvPr/>
          </p:nvSpPr>
          <p:spPr>
            <a:xfrm>
              <a:off x="5883986" y="562653"/>
              <a:ext cx="1652069" cy="1652069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sp>
          <p:nvSpPr>
            <p:cNvPr id="17" name="文本框 7"/>
            <p:cNvSpPr txBox="1">
              <a:spLocks noChangeArrowheads="1"/>
            </p:cNvSpPr>
            <p:nvPr/>
          </p:nvSpPr>
          <p:spPr bwMode="auto">
            <a:xfrm>
              <a:off x="6002468" y="1571552"/>
              <a:ext cx="141577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方正正大黑简体" charset="-122"/>
                  <a:ea typeface="方正正大黑简体" charset="-122"/>
                </a:rPr>
                <a:t>取得成绩</a:t>
              </a:r>
            </a:p>
          </p:txBody>
        </p:sp>
        <p:sp>
          <p:nvSpPr>
            <p:cNvPr id="18" name="Freeform 35"/>
            <p:cNvSpPr>
              <a:spLocks noEditPoints="1"/>
            </p:cNvSpPr>
            <p:nvPr/>
          </p:nvSpPr>
          <p:spPr bwMode="auto">
            <a:xfrm>
              <a:off x="6397191" y="795419"/>
              <a:ext cx="625658" cy="626982"/>
            </a:xfrm>
            <a:custGeom>
              <a:avLst/>
              <a:gdLst>
                <a:gd name="T0" fmla="*/ 312829 w 200"/>
                <a:gd name="T1" fmla="*/ 0 h 200"/>
                <a:gd name="T2" fmla="*/ 0 w 200"/>
                <a:gd name="T3" fmla="*/ 313491 h 200"/>
                <a:gd name="T4" fmla="*/ 312829 w 200"/>
                <a:gd name="T5" fmla="*/ 626982 h 200"/>
                <a:gd name="T6" fmla="*/ 625658 w 200"/>
                <a:gd name="T7" fmla="*/ 313491 h 200"/>
                <a:gd name="T8" fmla="*/ 312829 w 200"/>
                <a:gd name="T9" fmla="*/ 0 h 200"/>
                <a:gd name="T10" fmla="*/ 497398 w 200"/>
                <a:gd name="T11" fmla="*/ 228848 h 200"/>
                <a:gd name="T12" fmla="*/ 281546 w 200"/>
                <a:gd name="T13" fmla="*/ 435753 h 200"/>
                <a:gd name="T14" fmla="*/ 269033 w 200"/>
                <a:gd name="T15" fmla="*/ 442022 h 200"/>
                <a:gd name="T16" fmla="*/ 256520 w 200"/>
                <a:gd name="T17" fmla="*/ 435753 h 200"/>
                <a:gd name="T18" fmla="*/ 172056 w 200"/>
                <a:gd name="T19" fmla="*/ 351110 h 200"/>
                <a:gd name="T20" fmla="*/ 172056 w 200"/>
                <a:gd name="T21" fmla="*/ 326031 h 200"/>
                <a:gd name="T22" fmla="*/ 200211 w 200"/>
                <a:gd name="T23" fmla="*/ 326031 h 200"/>
                <a:gd name="T24" fmla="*/ 269033 w 200"/>
                <a:gd name="T25" fmla="*/ 394999 h 200"/>
                <a:gd name="T26" fmla="*/ 469244 w 200"/>
                <a:gd name="T27" fmla="*/ 200634 h 200"/>
                <a:gd name="T28" fmla="*/ 497398 w 200"/>
                <a:gd name="T29" fmla="*/ 200634 h 200"/>
                <a:gd name="T30" fmla="*/ 497398 w 200"/>
                <a:gd name="T31" fmla="*/ 228848 h 2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0"/>
                <a:gd name="T49" fmla="*/ 0 h 200"/>
                <a:gd name="T50" fmla="*/ 200 w 200"/>
                <a:gd name="T51" fmla="*/ 200 h 2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59" y="73"/>
                  </a:moveTo>
                  <a:cubicBezTo>
                    <a:pt x="90" y="139"/>
                    <a:pt x="90" y="139"/>
                    <a:pt x="90" y="139"/>
                  </a:cubicBezTo>
                  <a:cubicBezTo>
                    <a:pt x="89" y="140"/>
                    <a:pt x="88" y="141"/>
                    <a:pt x="86" y="141"/>
                  </a:cubicBezTo>
                  <a:cubicBezTo>
                    <a:pt x="85" y="141"/>
                    <a:pt x="83" y="140"/>
                    <a:pt x="82" y="139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3" y="110"/>
                    <a:pt x="53" y="106"/>
                    <a:pt x="55" y="104"/>
                  </a:cubicBezTo>
                  <a:cubicBezTo>
                    <a:pt x="57" y="102"/>
                    <a:pt x="61" y="102"/>
                    <a:pt x="64" y="104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3" y="62"/>
                    <a:pt x="157" y="62"/>
                    <a:pt x="159" y="64"/>
                  </a:cubicBezTo>
                  <a:cubicBezTo>
                    <a:pt x="161" y="67"/>
                    <a:pt x="161" y="71"/>
                    <a:pt x="159" y="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734860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69553" y="359911"/>
            <a:ext cx="638537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成效</a:t>
            </a:r>
            <a:endParaRPr lang="zh-CN" altLang="zh-CN" sz="2800" kern="100" spc="100" dirty="0">
              <a:solidFill>
                <a:srgbClr val="C0000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48" name="任意多边形 47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97" name="文本框 49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14799" cy="647053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B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7061370" y="615865"/>
            <a:ext cx="1651000" cy="1652588"/>
            <a:chOff x="5883986" y="562653"/>
            <a:chExt cx="1652069" cy="1652069"/>
          </a:xfrm>
        </p:grpSpPr>
        <p:sp>
          <p:nvSpPr>
            <p:cNvPr id="17" name="椭圆 16"/>
            <p:cNvSpPr/>
            <p:nvPr/>
          </p:nvSpPr>
          <p:spPr>
            <a:xfrm>
              <a:off x="5883986" y="562653"/>
              <a:ext cx="1652069" cy="1652069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sp>
          <p:nvSpPr>
            <p:cNvPr id="18" name="文本框 7"/>
            <p:cNvSpPr txBox="1">
              <a:spLocks noChangeArrowheads="1"/>
            </p:cNvSpPr>
            <p:nvPr/>
          </p:nvSpPr>
          <p:spPr bwMode="auto">
            <a:xfrm>
              <a:off x="6002468" y="1571552"/>
              <a:ext cx="141577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方正正大黑简体" charset="-122"/>
                  <a:ea typeface="方正正大黑简体" charset="-122"/>
                </a:rPr>
                <a:t>取得成绩</a:t>
              </a:r>
            </a:p>
          </p:txBody>
        </p:sp>
        <p:sp>
          <p:nvSpPr>
            <p:cNvPr id="19" name="Freeform 35"/>
            <p:cNvSpPr>
              <a:spLocks noEditPoints="1"/>
            </p:cNvSpPr>
            <p:nvPr/>
          </p:nvSpPr>
          <p:spPr bwMode="auto">
            <a:xfrm>
              <a:off x="6397191" y="795419"/>
              <a:ext cx="625658" cy="626982"/>
            </a:xfrm>
            <a:custGeom>
              <a:avLst/>
              <a:gdLst>
                <a:gd name="T0" fmla="*/ 312829 w 200"/>
                <a:gd name="T1" fmla="*/ 0 h 200"/>
                <a:gd name="T2" fmla="*/ 0 w 200"/>
                <a:gd name="T3" fmla="*/ 313491 h 200"/>
                <a:gd name="T4" fmla="*/ 312829 w 200"/>
                <a:gd name="T5" fmla="*/ 626982 h 200"/>
                <a:gd name="T6" fmla="*/ 625658 w 200"/>
                <a:gd name="T7" fmla="*/ 313491 h 200"/>
                <a:gd name="T8" fmla="*/ 312829 w 200"/>
                <a:gd name="T9" fmla="*/ 0 h 200"/>
                <a:gd name="T10" fmla="*/ 497398 w 200"/>
                <a:gd name="T11" fmla="*/ 228848 h 200"/>
                <a:gd name="T12" fmla="*/ 281546 w 200"/>
                <a:gd name="T13" fmla="*/ 435753 h 200"/>
                <a:gd name="T14" fmla="*/ 269033 w 200"/>
                <a:gd name="T15" fmla="*/ 442022 h 200"/>
                <a:gd name="T16" fmla="*/ 256520 w 200"/>
                <a:gd name="T17" fmla="*/ 435753 h 200"/>
                <a:gd name="T18" fmla="*/ 172056 w 200"/>
                <a:gd name="T19" fmla="*/ 351110 h 200"/>
                <a:gd name="T20" fmla="*/ 172056 w 200"/>
                <a:gd name="T21" fmla="*/ 326031 h 200"/>
                <a:gd name="T22" fmla="*/ 200211 w 200"/>
                <a:gd name="T23" fmla="*/ 326031 h 200"/>
                <a:gd name="T24" fmla="*/ 269033 w 200"/>
                <a:gd name="T25" fmla="*/ 394999 h 200"/>
                <a:gd name="T26" fmla="*/ 469244 w 200"/>
                <a:gd name="T27" fmla="*/ 200634 h 200"/>
                <a:gd name="T28" fmla="*/ 497398 w 200"/>
                <a:gd name="T29" fmla="*/ 200634 h 200"/>
                <a:gd name="T30" fmla="*/ 497398 w 200"/>
                <a:gd name="T31" fmla="*/ 228848 h 2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0"/>
                <a:gd name="T49" fmla="*/ 0 h 200"/>
                <a:gd name="T50" fmla="*/ 200 w 200"/>
                <a:gd name="T51" fmla="*/ 200 h 2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59" y="73"/>
                  </a:moveTo>
                  <a:cubicBezTo>
                    <a:pt x="90" y="139"/>
                    <a:pt x="90" y="139"/>
                    <a:pt x="90" y="139"/>
                  </a:cubicBezTo>
                  <a:cubicBezTo>
                    <a:pt x="89" y="140"/>
                    <a:pt x="88" y="141"/>
                    <a:pt x="86" y="141"/>
                  </a:cubicBezTo>
                  <a:cubicBezTo>
                    <a:pt x="85" y="141"/>
                    <a:pt x="83" y="140"/>
                    <a:pt x="82" y="139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3" y="110"/>
                    <a:pt x="53" y="106"/>
                    <a:pt x="55" y="104"/>
                  </a:cubicBezTo>
                  <a:cubicBezTo>
                    <a:pt x="57" y="102"/>
                    <a:pt x="61" y="102"/>
                    <a:pt x="64" y="104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3" y="62"/>
                    <a:pt x="157" y="62"/>
                    <a:pt x="159" y="64"/>
                  </a:cubicBezTo>
                  <a:cubicBezTo>
                    <a:pt x="161" y="67"/>
                    <a:pt x="161" y="71"/>
                    <a:pt x="159" y="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77505" y="990853"/>
            <a:ext cx="6577420" cy="4933065"/>
            <a:chOff x="1077505" y="990853"/>
            <a:chExt cx="6577420" cy="493306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7505" y="990853"/>
              <a:ext cx="6577420" cy="493306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" name="矩形 2"/>
            <p:cNvSpPr/>
            <p:nvPr/>
          </p:nvSpPr>
          <p:spPr>
            <a:xfrm>
              <a:off x="5413972" y="1914821"/>
              <a:ext cx="651850" cy="81456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45903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69553" y="359911"/>
            <a:ext cx="638537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成效</a:t>
            </a:r>
            <a:endParaRPr lang="zh-CN" altLang="zh-CN" sz="2800" kern="100" spc="100" dirty="0">
              <a:solidFill>
                <a:srgbClr val="C0000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48" name="任意多边形 47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97" name="文本框 49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14799" cy="647053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B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7061370" y="615865"/>
            <a:ext cx="1651000" cy="1652588"/>
            <a:chOff x="5883986" y="562653"/>
            <a:chExt cx="1652069" cy="1652069"/>
          </a:xfrm>
        </p:grpSpPr>
        <p:sp>
          <p:nvSpPr>
            <p:cNvPr id="15" name="椭圆 14"/>
            <p:cNvSpPr/>
            <p:nvPr/>
          </p:nvSpPr>
          <p:spPr>
            <a:xfrm>
              <a:off x="5883986" y="562653"/>
              <a:ext cx="1652069" cy="1652069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sp>
          <p:nvSpPr>
            <p:cNvPr id="16" name="文本框 7"/>
            <p:cNvSpPr txBox="1">
              <a:spLocks noChangeArrowheads="1"/>
            </p:cNvSpPr>
            <p:nvPr/>
          </p:nvSpPr>
          <p:spPr bwMode="auto">
            <a:xfrm>
              <a:off x="6002468" y="1571552"/>
              <a:ext cx="141577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方正正大黑简体" charset="-122"/>
                  <a:ea typeface="方正正大黑简体" charset="-122"/>
                </a:rPr>
                <a:t>取得成绩</a:t>
              </a:r>
            </a:p>
          </p:txBody>
        </p:sp>
        <p:sp>
          <p:nvSpPr>
            <p:cNvPr id="17" name="Freeform 35"/>
            <p:cNvSpPr>
              <a:spLocks noEditPoints="1"/>
            </p:cNvSpPr>
            <p:nvPr/>
          </p:nvSpPr>
          <p:spPr bwMode="auto">
            <a:xfrm>
              <a:off x="6397191" y="795419"/>
              <a:ext cx="625658" cy="626982"/>
            </a:xfrm>
            <a:custGeom>
              <a:avLst/>
              <a:gdLst>
                <a:gd name="T0" fmla="*/ 312829 w 200"/>
                <a:gd name="T1" fmla="*/ 0 h 200"/>
                <a:gd name="T2" fmla="*/ 0 w 200"/>
                <a:gd name="T3" fmla="*/ 313491 h 200"/>
                <a:gd name="T4" fmla="*/ 312829 w 200"/>
                <a:gd name="T5" fmla="*/ 626982 h 200"/>
                <a:gd name="T6" fmla="*/ 625658 w 200"/>
                <a:gd name="T7" fmla="*/ 313491 h 200"/>
                <a:gd name="T8" fmla="*/ 312829 w 200"/>
                <a:gd name="T9" fmla="*/ 0 h 200"/>
                <a:gd name="T10" fmla="*/ 497398 w 200"/>
                <a:gd name="T11" fmla="*/ 228848 h 200"/>
                <a:gd name="T12" fmla="*/ 281546 w 200"/>
                <a:gd name="T13" fmla="*/ 435753 h 200"/>
                <a:gd name="T14" fmla="*/ 269033 w 200"/>
                <a:gd name="T15" fmla="*/ 442022 h 200"/>
                <a:gd name="T16" fmla="*/ 256520 w 200"/>
                <a:gd name="T17" fmla="*/ 435753 h 200"/>
                <a:gd name="T18" fmla="*/ 172056 w 200"/>
                <a:gd name="T19" fmla="*/ 351110 h 200"/>
                <a:gd name="T20" fmla="*/ 172056 w 200"/>
                <a:gd name="T21" fmla="*/ 326031 h 200"/>
                <a:gd name="T22" fmla="*/ 200211 w 200"/>
                <a:gd name="T23" fmla="*/ 326031 h 200"/>
                <a:gd name="T24" fmla="*/ 269033 w 200"/>
                <a:gd name="T25" fmla="*/ 394999 h 200"/>
                <a:gd name="T26" fmla="*/ 469244 w 200"/>
                <a:gd name="T27" fmla="*/ 200634 h 200"/>
                <a:gd name="T28" fmla="*/ 497398 w 200"/>
                <a:gd name="T29" fmla="*/ 200634 h 200"/>
                <a:gd name="T30" fmla="*/ 497398 w 200"/>
                <a:gd name="T31" fmla="*/ 228848 h 2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0"/>
                <a:gd name="T49" fmla="*/ 0 h 200"/>
                <a:gd name="T50" fmla="*/ 200 w 200"/>
                <a:gd name="T51" fmla="*/ 200 h 2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59" y="73"/>
                  </a:moveTo>
                  <a:cubicBezTo>
                    <a:pt x="90" y="139"/>
                    <a:pt x="90" y="139"/>
                    <a:pt x="90" y="139"/>
                  </a:cubicBezTo>
                  <a:cubicBezTo>
                    <a:pt x="89" y="140"/>
                    <a:pt x="88" y="141"/>
                    <a:pt x="86" y="141"/>
                  </a:cubicBezTo>
                  <a:cubicBezTo>
                    <a:pt x="85" y="141"/>
                    <a:pt x="83" y="140"/>
                    <a:pt x="82" y="139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3" y="110"/>
                    <a:pt x="53" y="106"/>
                    <a:pt x="55" y="104"/>
                  </a:cubicBezTo>
                  <a:cubicBezTo>
                    <a:pt x="57" y="102"/>
                    <a:pt x="61" y="102"/>
                    <a:pt x="64" y="104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3" y="62"/>
                    <a:pt x="157" y="62"/>
                    <a:pt x="159" y="64"/>
                  </a:cubicBezTo>
                  <a:cubicBezTo>
                    <a:pt x="161" y="67"/>
                    <a:pt x="161" y="71"/>
                    <a:pt x="159" y="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0303" y="875917"/>
            <a:ext cx="4526733" cy="3600000"/>
            <a:chOff x="490303" y="875917"/>
            <a:chExt cx="4526733" cy="36000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303" y="875917"/>
              <a:ext cx="4526733" cy="3600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2" name="矩形 11"/>
            <p:cNvSpPr/>
            <p:nvPr/>
          </p:nvSpPr>
          <p:spPr>
            <a:xfrm>
              <a:off x="742384" y="2426329"/>
              <a:ext cx="651850" cy="72427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898134" y="2585382"/>
            <a:ext cx="4800000" cy="3600000"/>
            <a:chOff x="3898134" y="2585382"/>
            <a:chExt cx="4800000" cy="36000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8134" y="2585382"/>
              <a:ext cx="4800000" cy="3600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" name="矩形 18"/>
            <p:cNvSpPr/>
            <p:nvPr/>
          </p:nvSpPr>
          <p:spPr>
            <a:xfrm>
              <a:off x="4606705" y="4235513"/>
              <a:ext cx="651850" cy="72427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411235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3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69553" y="359911"/>
            <a:ext cx="638537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成效</a:t>
            </a:r>
            <a:endParaRPr lang="zh-CN" altLang="zh-CN" sz="2800" kern="100" spc="100" dirty="0">
              <a:solidFill>
                <a:srgbClr val="C0000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48" name="任意多边形 47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97" name="文本框 49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14799" cy="647053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B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05" y="990853"/>
            <a:ext cx="4938462" cy="36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1" name="组合 10"/>
          <p:cNvGrpSpPr/>
          <p:nvPr/>
        </p:nvGrpSpPr>
        <p:grpSpPr>
          <a:xfrm>
            <a:off x="4171752" y="2929695"/>
            <a:ext cx="4797536" cy="3600000"/>
            <a:chOff x="4171752" y="2929695"/>
            <a:chExt cx="4797536" cy="3600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1752" y="2929695"/>
              <a:ext cx="4797536" cy="3600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矩形 8"/>
            <p:cNvSpPr/>
            <p:nvPr/>
          </p:nvSpPr>
          <p:spPr>
            <a:xfrm>
              <a:off x="4462239" y="4870764"/>
              <a:ext cx="815931" cy="45719"/>
            </a:xfrm>
            <a:prstGeom prst="rect">
              <a:avLst/>
            </a:prstGeom>
            <a:solidFill>
              <a:srgbClr val="FF3399"/>
            </a:solidFill>
            <a:ln>
              <a:solidFill>
                <a:srgbClr val="FF3399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7061370" y="615865"/>
            <a:ext cx="1651000" cy="1652588"/>
            <a:chOff x="5883986" y="562653"/>
            <a:chExt cx="1652069" cy="1652069"/>
          </a:xfrm>
        </p:grpSpPr>
        <p:sp>
          <p:nvSpPr>
            <p:cNvPr id="36" name="椭圆 35"/>
            <p:cNvSpPr/>
            <p:nvPr/>
          </p:nvSpPr>
          <p:spPr>
            <a:xfrm>
              <a:off x="5883986" y="562653"/>
              <a:ext cx="1652069" cy="1652069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sp>
          <p:nvSpPr>
            <p:cNvPr id="37" name="文本框 7"/>
            <p:cNvSpPr txBox="1">
              <a:spLocks noChangeArrowheads="1"/>
            </p:cNvSpPr>
            <p:nvPr/>
          </p:nvSpPr>
          <p:spPr bwMode="auto">
            <a:xfrm>
              <a:off x="6002468" y="1571552"/>
              <a:ext cx="141577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方正正大黑简体" charset="-122"/>
                  <a:ea typeface="方正正大黑简体" charset="-122"/>
                </a:rPr>
                <a:t>取得成绩</a:t>
              </a:r>
            </a:p>
          </p:txBody>
        </p:sp>
        <p:sp>
          <p:nvSpPr>
            <p:cNvPr id="38" name="Freeform 35"/>
            <p:cNvSpPr>
              <a:spLocks noEditPoints="1"/>
            </p:cNvSpPr>
            <p:nvPr/>
          </p:nvSpPr>
          <p:spPr bwMode="auto">
            <a:xfrm>
              <a:off x="6397191" y="795419"/>
              <a:ext cx="625658" cy="626982"/>
            </a:xfrm>
            <a:custGeom>
              <a:avLst/>
              <a:gdLst>
                <a:gd name="T0" fmla="*/ 312829 w 200"/>
                <a:gd name="T1" fmla="*/ 0 h 200"/>
                <a:gd name="T2" fmla="*/ 0 w 200"/>
                <a:gd name="T3" fmla="*/ 313491 h 200"/>
                <a:gd name="T4" fmla="*/ 312829 w 200"/>
                <a:gd name="T5" fmla="*/ 626982 h 200"/>
                <a:gd name="T6" fmla="*/ 625658 w 200"/>
                <a:gd name="T7" fmla="*/ 313491 h 200"/>
                <a:gd name="T8" fmla="*/ 312829 w 200"/>
                <a:gd name="T9" fmla="*/ 0 h 200"/>
                <a:gd name="T10" fmla="*/ 497398 w 200"/>
                <a:gd name="T11" fmla="*/ 228848 h 200"/>
                <a:gd name="T12" fmla="*/ 281546 w 200"/>
                <a:gd name="T13" fmla="*/ 435753 h 200"/>
                <a:gd name="T14" fmla="*/ 269033 w 200"/>
                <a:gd name="T15" fmla="*/ 442022 h 200"/>
                <a:gd name="T16" fmla="*/ 256520 w 200"/>
                <a:gd name="T17" fmla="*/ 435753 h 200"/>
                <a:gd name="T18" fmla="*/ 172056 w 200"/>
                <a:gd name="T19" fmla="*/ 351110 h 200"/>
                <a:gd name="T20" fmla="*/ 172056 w 200"/>
                <a:gd name="T21" fmla="*/ 326031 h 200"/>
                <a:gd name="T22" fmla="*/ 200211 w 200"/>
                <a:gd name="T23" fmla="*/ 326031 h 200"/>
                <a:gd name="T24" fmla="*/ 269033 w 200"/>
                <a:gd name="T25" fmla="*/ 394999 h 200"/>
                <a:gd name="T26" fmla="*/ 469244 w 200"/>
                <a:gd name="T27" fmla="*/ 200634 h 200"/>
                <a:gd name="T28" fmla="*/ 497398 w 200"/>
                <a:gd name="T29" fmla="*/ 200634 h 200"/>
                <a:gd name="T30" fmla="*/ 497398 w 200"/>
                <a:gd name="T31" fmla="*/ 228848 h 2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0"/>
                <a:gd name="T49" fmla="*/ 0 h 200"/>
                <a:gd name="T50" fmla="*/ 200 w 200"/>
                <a:gd name="T51" fmla="*/ 200 h 2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59" y="73"/>
                  </a:moveTo>
                  <a:cubicBezTo>
                    <a:pt x="90" y="139"/>
                    <a:pt x="90" y="139"/>
                    <a:pt x="90" y="139"/>
                  </a:cubicBezTo>
                  <a:cubicBezTo>
                    <a:pt x="89" y="140"/>
                    <a:pt x="88" y="141"/>
                    <a:pt x="86" y="141"/>
                  </a:cubicBezTo>
                  <a:cubicBezTo>
                    <a:pt x="85" y="141"/>
                    <a:pt x="83" y="140"/>
                    <a:pt x="82" y="139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3" y="110"/>
                    <a:pt x="53" y="106"/>
                    <a:pt x="55" y="104"/>
                  </a:cubicBezTo>
                  <a:cubicBezTo>
                    <a:pt x="57" y="102"/>
                    <a:pt x="61" y="102"/>
                    <a:pt x="64" y="104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3" y="62"/>
                    <a:pt x="157" y="62"/>
                    <a:pt x="159" y="64"/>
                  </a:cubicBezTo>
                  <a:cubicBezTo>
                    <a:pt x="161" y="67"/>
                    <a:pt x="161" y="71"/>
                    <a:pt x="159" y="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144744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300" fill="hold"/>
                                        <p:tgtEl>
                                          <p:spTgt spid="3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直接连接符 60"/>
          <p:cNvCxnSpPr/>
          <p:nvPr/>
        </p:nvCxnSpPr>
        <p:spPr>
          <a:xfrm flipH="1">
            <a:off x="0" y="884238"/>
            <a:ext cx="9144000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277100" y="581025"/>
            <a:ext cx="1573213" cy="595313"/>
            <a:chOff x="7277758" y="580571"/>
            <a:chExt cx="1571947" cy="595085"/>
          </a:xfrm>
        </p:grpSpPr>
        <p:sp>
          <p:nvSpPr>
            <p:cNvPr id="26" name="平行四边形 25"/>
            <p:cNvSpPr/>
            <p:nvPr/>
          </p:nvSpPr>
          <p:spPr>
            <a:xfrm>
              <a:off x="7277758" y="580571"/>
              <a:ext cx="1571947" cy="595085"/>
            </a:xfrm>
            <a:prstGeom prst="parallelogram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3574" name="文本框 21"/>
            <p:cNvSpPr txBox="1">
              <a:spLocks noChangeArrowheads="1"/>
            </p:cNvSpPr>
            <p:nvPr/>
          </p:nvSpPr>
          <p:spPr bwMode="auto">
            <a:xfrm>
              <a:off x="7364842" y="653797"/>
              <a:ext cx="1414633" cy="461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综合分析</a:t>
              </a:r>
              <a:endParaRPr lang="zh-CN" altLang="en-US" sz="2400" b="1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23565" name="组合 12"/>
          <p:cNvGrpSpPr>
            <a:grpSpLocks/>
          </p:cNvGrpSpPr>
          <p:nvPr/>
        </p:nvGrpSpPr>
        <p:grpSpPr bwMode="auto">
          <a:xfrm>
            <a:off x="1630363" y="1617665"/>
            <a:ext cx="6716712" cy="595313"/>
            <a:chOff x="979460" y="1651498"/>
            <a:chExt cx="6716889" cy="595757"/>
          </a:xfrm>
        </p:grpSpPr>
        <p:sp>
          <p:nvSpPr>
            <p:cNvPr id="6" name="平行四边形 5"/>
            <p:cNvSpPr/>
            <p:nvPr/>
          </p:nvSpPr>
          <p:spPr>
            <a:xfrm>
              <a:off x="979460" y="1651498"/>
              <a:ext cx="1857424" cy="595757"/>
            </a:xfrm>
            <a:prstGeom prst="parallelogram">
              <a:avLst>
                <a:gd name="adj" fmla="val 30122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49599" y="1683272"/>
              <a:ext cx="4031979" cy="4620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i="1" spc="100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她们自己的积极主动和优秀</a:t>
              </a:r>
              <a:endParaRPr lang="zh-CN" altLang="en-US" sz="2400" i="1" spc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28704" y="1688037"/>
              <a:ext cx="1262096" cy="5242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2800" b="1" i="1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一方面</a:t>
              </a:r>
              <a:endParaRPr lang="zh-CN" altLang="en-US" sz="2800" b="1" i="1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1" name="直接箭头连接符 10"/>
            <p:cNvCxnSpPr/>
            <p:nvPr/>
          </p:nvCxnSpPr>
          <p:spPr>
            <a:xfrm>
              <a:off x="1001686" y="2225013"/>
              <a:ext cx="6694663" cy="0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57" name="组合 27"/>
          <p:cNvGrpSpPr>
            <a:grpSpLocks/>
          </p:cNvGrpSpPr>
          <p:nvPr/>
        </p:nvGrpSpPr>
        <p:grpSpPr bwMode="auto">
          <a:xfrm>
            <a:off x="706438" y="3740152"/>
            <a:ext cx="7071132" cy="595313"/>
            <a:chOff x="976285" y="1651498"/>
            <a:chExt cx="7071319" cy="595448"/>
          </a:xfrm>
        </p:grpSpPr>
        <p:sp>
          <p:nvSpPr>
            <p:cNvPr id="29" name="平行四边形 28"/>
            <p:cNvSpPr/>
            <p:nvPr/>
          </p:nvSpPr>
          <p:spPr>
            <a:xfrm>
              <a:off x="976285" y="1651498"/>
              <a:ext cx="1857424" cy="595448"/>
            </a:xfrm>
            <a:prstGeom prst="parallelogram">
              <a:avLst>
                <a:gd name="adj" fmla="val 30122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949599" y="1683255"/>
              <a:ext cx="5098005" cy="4617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i="1" spc="100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办公室各位老师的共同引导和 帮助</a:t>
              </a:r>
              <a:endParaRPr lang="zh-CN" altLang="en-US" sz="2400" i="1" spc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089000" y="1688019"/>
              <a:ext cx="1620881" cy="52399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i="1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另一</a:t>
              </a:r>
              <a:r>
                <a:rPr lang="zh-CN" altLang="zh-CN" sz="2800" b="1" i="1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方面</a:t>
              </a:r>
              <a:endParaRPr lang="zh-CN" altLang="en-US" sz="2800" b="1" i="1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4" name="直接箭头连接符 33"/>
            <p:cNvCxnSpPr/>
            <p:nvPr/>
          </p:nvCxnSpPr>
          <p:spPr>
            <a:xfrm>
              <a:off x="988985" y="2224716"/>
              <a:ext cx="6694664" cy="0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2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307975"/>
            <a:ext cx="9245600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直接连接符 20"/>
          <p:cNvCxnSpPr/>
          <p:nvPr/>
        </p:nvCxnSpPr>
        <p:spPr>
          <a:xfrm>
            <a:off x="0" y="3489325"/>
            <a:ext cx="3203575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50" y="3489325"/>
            <a:ext cx="3130550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813" y="2084388"/>
            <a:ext cx="2820987" cy="2820987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311525" y="2084388"/>
            <a:ext cx="2747963" cy="2711450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6208" cy="616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C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3891" y="4180120"/>
              <a:ext cx="616208" cy="6161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470275" y="2351088"/>
            <a:ext cx="2276475" cy="2274887"/>
            <a:chOff x="3470876" y="2350948"/>
            <a:chExt cx="2275712" cy="2275712"/>
          </a:xfrm>
        </p:grpSpPr>
        <p:grpSp>
          <p:nvGrpSpPr>
            <p:cNvPr id="24583" name="组合 3"/>
            <p:cNvGrpSpPr>
              <a:grpSpLocks/>
            </p:cNvGrpSpPr>
            <p:nvPr/>
          </p:nvGrpSpPr>
          <p:grpSpPr bwMode="auto">
            <a:xfrm>
              <a:off x="3470876" y="2350948"/>
              <a:ext cx="2275712" cy="2275712"/>
              <a:chOff x="3470876" y="2350948"/>
              <a:chExt cx="2275712" cy="227571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70876" y="2350948"/>
                <a:ext cx="2275712" cy="2275712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901628" y="3596686"/>
                <a:ext cx="1466576" cy="9414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继续努力</a:t>
                </a:r>
                <a:endParaRPr lang="en-US" altLang="zh-CN" sz="2400" b="1" spc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谢谢！</a:t>
                </a:r>
                <a:endParaRPr lang="en-US" altLang="zh-CN" sz="2400" b="1" spc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584" name="Freeform 51"/>
            <p:cNvSpPr>
              <a:spLocks noEditPoints="1"/>
            </p:cNvSpPr>
            <p:nvPr/>
          </p:nvSpPr>
          <p:spPr bwMode="auto">
            <a:xfrm>
              <a:off x="4248369" y="2657589"/>
              <a:ext cx="720725" cy="841375"/>
            </a:xfrm>
            <a:custGeom>
              <a:avLst/>
              <a:gdLst>
                <a:gd name="T0" fmla="*/ 416669 w 192"/>
                <a:gd name="T1" fmla="*/ 123953 h 224"/>
                <a:gd name="T2" fmla="*/ 435438 w 192"/>
                <a:gd name="T3" fmla="*/ 75123 h 224"/>
                <a:gd name="T4" fmla="*/ 360363 w 192"/>
                <a:gd name="T5" fmla="*/ 0 h 224"/>
                <a:gd name="T6" fmla="*/ 285287 w 192"/>
                <a:gd name="T7" fmla="*/ 75123 h 224"/>
                <a:gd name="T8" fmla="*/ 304056 w 192"/>
                <a:gd name="T9" fmla="*/ 123953 h 224"/>
                <a:gd name="T10" fmla="*/ 0 w 192"/>
                <a:gd name="T11" fmla="*/ 480786 h 224"/>
                <a:gd name="T12" fmla="*/ 360363 w 192"/>
                <a:gd name="T13" fmla="*/ 841375 h 224"/>
                <a:gd name="T14" fmla="*/ 720725 w 192"/>
                <a:gd name="T15" fmla="*/ 480786 h 224"/>
                <a:gd name="T16" fmla="*/ 416669 w 192"/>
                <a:gd name="T17" fmla="*/ 123953 h 224"/>
                <a:gd name="T18" fmla="*/ 360363 w 192"/>
                <a:gd name="T19" fmla="*/ 30049 h 224"/>
                <a:gd name="T20" fmla="*/ 405408 w 192"/>
                <a:gd name="T21" fmla="*/ 75123 h 224"/>
                <a:gd name="T22" fmla="*/ 360363 w 192"/>
                <a:gd name="T23" fmla="*/ 120196 h 224"/>
                <a:gd name="T24" fmla="*/ 315317 w 192"/>
                <a:gd name="T25" fmla="*/ 75123 h 224"/>
                <a:gd name="T26" fmla="*/ 360363 w 192"/>
                <a:gd name="T27" fmla="*/ 30049 h 224"/>
                <a:gd name="T28" fmla="*/ 180181 w 192"/>
                <a:gd name="T29" fmla="*/ 661080 h 224"/>
                <a:gd name="T30" fmla="*/ 289041 w 192"/>
                <a:gd name="T31" fmla="*/ 428200 h 224"/>
                <a:gd name="T32" fmla="*/ 409162 w 192"/>
                <a:gd name="T33" fmla="*/ 552152 h 224"/>
                <a:gd name="T34" fmla="*/ 180181 w 192"/>
                <a:gd name="T35" fmla="*/ 661080 h 224"/>
                <a:gd name="T36" fmla="*/ 431684 w 192"/>
                <a:gd name="T37" fmla="*/ 529616 h 224"/>
                <a:gd name="T38" fmla="*/ 311563 w 192"/>
                <a:gd name="T39" fmla="*/ 409419 h 224"/>
                <a:gd name="T40" fmla="*/ 540544 w 192"/>
                <a:gd name="T41" fmla="*/ 300491 h 224"/>
                <a:gd name="T42" fmla="*/ 431684 w 192"/>
                <a:gd name="T43" fmla="*/ 529616 h 22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92"/>
                <a:gd name="T67" fmla="*/ 0 h 224"/>
                <a:gd name="T68" fmla="*/ 192 w 192"/>
                <a:gd name="T69" fmla="*/ 224 h 22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92" h="224">
                  <a:moveTo>
                    <a:pt x="111" y="33"/>
                  </a:moveTo>
                  <a:cubicBezTo>
                    <a:pt x="114" y="29"/>
                    <a:pt x="116" y="25"/>
                    <a:pt x="116" y="20"/>
                  </a:cubicBezTo>
                  <a:cubicBezTo>
                    <a:pt x="116" y="9"/>
                    <a:pt x="107" y="0"/>
                    <a:pt x="96" y="0"/>
                  </a:cubicBezTo>
                  <a:cubicBezTo>
                    <a:pt x="85" y="0"/>
                    <a:pt x="76" y="9"/>
                    <a:pt x="76" y="20"/>
                  </a:cubicBezTo>
                  <a:cubicBezTo>
                    <a:pt x="76" y="25"/>
                    <a:pt x="78" y="29"/>
                    <a:pt x="81" y="33"/>
                  </a:cubicBezTo>
                  <a:cubicBezTo>
                    <a:pt x="35" y="40"/>
                    <a:pt x="0" y="80"/>
                    <a:pt x="0" y="128"/>
                  </a:cubicBezTo>
                  <a:cubicBezTo>
                    <a:pt x="0" y="181"/>
                    <a:pt x="43" y="224"/>
                    <a:pt x="96" y="224"/>
                  </a:cubicBezTo>
                  <a:cubicBezTo>
                    <a:pt x="149" y="224"/>
                    <a:pt x="192" y="181"/>
                    <a:pt x="192" y="128"/>
                  </a:cubicBezTo>
                  <a:cubicBezTo>
                    <a:pt x="192" y="80"/>
                    <a:pt x="157" y="40"/>
                    <a:pt x="111" y="33"/>
                  </a:cubicBezTo>
                  <a:close/>
                  <a:moveTo>
                    <a:pt x="96" y="8"/>
                  </a:moveTo>
                  <a:cubicBezTo>
                    <a:pt x="103" y="8"/>
                    <a:pt x="108" y="13"/>
                    <a:pt x="108" y="20"/>
                  </a:cubicBezTo>
                  <a:cubicBezTo>
                    <a:pt x="108" y="26"/>
                    <a:pt x="103" y="32"/>
                    <a:pt x="96" y="32"/>
                  </a:cubicBezTo>
                  <a:cubicBezTo>
                    <a:pt x="89" y="32"/>
                    <a:pt x="84" y="26"/>
                    <a:pt x="84" y="20"/>
                  </a:cubicBezTo>
                  <a:cubicBezTo>
                    <a:pt x="84" y="13"/>
                    <a:pt x="89" y="8"/>
                    <a:pt x="96" y="8"/>
                  </a:cubicBezTo>
                  <a:close/>
                  <a:moveTo>
                    <a:pt x="48" y="176"/>
                  </a:moveTo>
                  <a:cubicBezTo>
                    <a:pt x="77" y="114"/>
                    <a:pt x="77" y="114"/>
                    <a:pt x="77" y="114"/>
                  </a:cubicBezTo>
                  <a:cubicBezTo>
                    <a:pt x="109" y="147"/>
                    <a:pt x="109" y="147"/>
                    <a:pt x="109" y="147"/>
                  </a:cubicBezTo>
                  <a:lnTo>
                    <a:pt x="48" y="176"/>
                  </a:lnTo>
                  <a:close/>
                  <a:moveTo>
                    <a:pt x="115" y="141"/>
                  </a:moveTo>
                  <a:cubicBezTo>
                    <a:pt x="83" y="109"/>
                    <a:pt x="83" y="109"/>
                    <a:pt x="83" y="109"/>
                  </a:cubicBezTo>
                  <a:cubicBezTo>
                    <a:pt x="144" y="80"/>
                    <a:pt x="144" y="80"/>
                    <a:pt x="144" y="80"/>
                  </a:cubicBezTo>
                  <a:lnTo>
                    <a:pt x="115" y="141"/>
                  </a:lnTo>
                  <a:close/>
                </a:path>
              </a:pathLst>
            </a:custGeom>
            <a:solidFill>
              <a:srgbClr val="EEE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307975"/>
            <a:ext cx="9245600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直接连接符 20"/>
          <p:cNvCxnSpPr/>
          <p:nvPr/>
        </p:nvCxnSpPr>
        <p:spPr>
          <a:xfrm>
            <a:off x="0" y="3489325"/>
            <a:ext cx="3203575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50" y="3489325"/>
            <a:ext cx="3130550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813" y="2084388"/>
            <a:ext cx="2820987" cy="2820987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470275" y="2351088"/>
            <a:ext cx="2276475" cy="2274887"/>
            <a:chOff x="3470876" y="2350948"/>
            <a:chExt cx="2275712" cy="2275712"/>
          </a:xfrm>
        </p:grpSpPr>
        <p:sp>
          <p:nvSpPr>
            <p:cNvPr id="6" name="椭圆 5"/>
            <p:cNvSpPr/>
            <p:nvPr/>
          </p:nvSpPr>
          <p:spPr>
            <a:xfrm>
              <a:off x="3470876" y="2350948"/>
              <a:ext cx="2275712" cy="2275712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284645" y="2662520"/>
              <a:ext cx="699942" cy="829499"/>
              <a:chOff x="2444750" y="1008063"/>
              <a:chExt cx="660400" cy="782638"/>
            </a:xfrm>
            <a:solidFill>
              <a:srgbClr val="EEEEEE"/>
            </a:solidFill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2774950" y="1128713"/>
                <a:ext cx="150813" cy="150813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lnTo>
                      <a:pt x="95" y="95"/>
                    </a:lnTo>
                    <a:lnTo>
                      <a:pt x="0" y="0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2444750" y="1128713"/>
                <a:ext cx="481013" cy="661988"/>
              </a:xfrm>
              <a:custGeom>
                <a:avLst/>
                <a:gdLst>
                  <a:gd name="T0" fmla="*/ 189 w 303"/>
                  <a:gd name="T1" fmla="*/ 95 h 417"/>
                  <a:gd name="T2" fmla="*/ 189 w 303"/>
                  <a:gd name="T3" fmla="*/ 0 h 417"/>
                  <a:gd name="T4" fmla="*/ 132 w 303"/>
                  <a:gd name="T5" fmla="*/ 0 h 417"/>
                  <a:gd name="T6" fmla="*/ 114 w 303"/>
                  <a:gd name="T7" fmla="*/ 0 h 417"/>
                  <a:gd name="T8" fmla="*/ 85 w 303"/>
                  <a:gd name="T9" fmla="*/ 0 h 417"/>
                  <a:gd name="T10" fmla="*/ 0 w 303"/>
                  <a:gd name="T11" fmla="*/ 0 h 417"/>
                  <a:gd name="T12" fmla="*/ 0 w 303"/>
                  <a:gd name="T13" fmla="*/ 417 h 417"/>
                  <a:gd name="T14" fmla="*/ 303 w 303"/>
                  <a:gd name="T15" fmla="*/ 417 h 417"/>
                  <a:gd name="T16" fmla="*/ 303 w 303"/>
                  <a:gd name="T17" fmla="*/ 393 h 417"/>
                  <a:gd name="T18" fmla="*/ 303 w 303"/>
                  <a:gd name="T19" fmla="*/ 341 h 417"/>
                  <a:gd name="T20" fmla="*/ 303 w 303"/>
                  <a:gd name="T21" fmla="*/ 322 h 417"/>
                  <a:gd name="T22" fmla="*/ 303 w 303"/>
                  <a:gd name="T23" fmla="*/ 114 h 417"/>
                  <a:gd name="T24" fmla="*/ 189 w 303"/>
                  <a:gd name="T25" fmla="*/ 114 h 417"/>
                  <a:gd name="T26" fmla="*/ 189 w 303"/>
                  <a:gd name="T27" fmla="*/ 95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3" h="417">
                    <a:moveTo>
                      <a:pt x="189" y="95"/>
                    </a:moveTo>
                    <a:lnTo>
                      <a:pt x="189" y="0"/>
                    </a:lnTo>
                    <a:lnTo>
                      <a:pt x="132" y="0"/>
                    </a:lnTo>
                    <a:lnTo>
                      <a:pt x="114" y="0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417"/>
                    </a:lnTo>
                    <a:lnTo>
                      <a:pt x="303" y="417"/>
                    </a:lnTo>
                    <a:lnTo>
                      <a:pt x="303" y="393"/>
                    </a:lnTo>
                    <a:lnTo>
                      <a:pt x="303" y="341"/>
                    </a:lnTo>
                    <a:lnTo>
                      <a:pt x="303" y="322"/>
                    </a:lnTo>
                    <a:lnTo>
                      <a:pt x="303" y="114"/>
                    </a:lnTo>
                    <a:lnTo>
                      <a:pt x="189" y="114"/>
                    </a:lnTo>
                    <a:lnTo>
                      <a:pt x="189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2955925" y="1008063"/>
                <a:ext cx="149225" cy="150813"/>
              </a:xfrm>
              <a:custGeom>
                <a:avLst/>
                <a:gdLst>
                  <a:gd name="T0" fmla="*/ 0 w 94"/>
                  <a:gd name="T1" fmla="*/ 0 h 95"/>
                  <a:gd name="T2" fmla="*/ 0 w 94"/>
                  <a:gd name="T3" fmla="*/ 95 h 95"/>
                  <a:gd name="T4" fmla="*/ 94 w 94"/>
                  <a:gd name="T5" fmla="*/ 95 h 95"/>
                  <a:gd name="T6" fmla="*/ 0 w 94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95">
                    <a:moveTo>
                      <a:pt x="0" y="0"/>
                    </a:moveTo>
                    <a:lnTo>
                      <a:pt x="0" y="95"/>
                    </a:lnTo>
                    <a:lnTo>
                      <a:pt x="94" y="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2625725" y="1008063"/>
                <a:ext cx="479425" cy="661988"/>
              </a:xfrm>
              <a:custGeom>
                <a:avLst/>
                <a:gdLst>
                  <a:gd name="T0" fmla="*/ 189 w 302"/>
                  <a:gd name="T1" fmla="*/ 95 h 417"/>
                  <a:gd name="T2" fmla="*/ 189 w 302"/>
                  <a:gd name="T3" fmla="*/ 0 h 417"/>
                  <a:gd name="T4" fmla="*/ 132 w 302"/>
                  <a:gd name="T5" fmla="*/ 0 h 417"/>
                  <a:gd name="T6" fmla="*/ 113 w 302"/>
                  <a:gd name="T7" fmla="*/ 0 h 417"/>
                  <a:gd name="T8" fmla="*/ 85 w 302"/>
                  <a:gd name="T9" fmla="*/ 0 h 417"/>
                  <a:gd name="T10" fmla="*/ 0 w 302"/>
                  <a:gd name="T11" fmla="*/ 0 h 417"/>
                  <a:gd name="T12" fmla="*/ 0 w 302"/>
                  <a:gd name="T13" fmla="*/ 57 h 417"/>
                  <a:gd name="T14" fmla="*/ 18 w 302"/>
                  <a:gd name="T15" fmla="*/ 57 h 417"/>
                  <a:gd name="T16" fmla="*/ 94 w 302"/>
                  <a:gd name="T17" fmla="*/ 57 h 417"/>
                  <a:gd name="T18" fmla="*/ 104 w 302"/>
                  <a:gd name="T19" fmla="*/ 57 h 417"/>
                  <a:gd name="T20" fmla="*/ 108 w 302"/>
                  <a:gd name="T21" fmla="*/ 62 h 417"/>
                  <a:gd name="T22" fmla="*/ 203 w 302"/>
                  <a:gd name="T23" fmla="*/ 157 h 417"/>
                  <a:gd name="T24" fmla="*/ 208 w 302"/>
                  <a:gd name="T25" fmla="*/ 164 h 417"/>
                  <a:gd name="T26" fmla="*/ 208 w 302"/>
                  <a:gd name="T27" fmla="*/ 171 h 417"/>
                  <a:gd name="T28" fmla="*/ 208 w 302"/>
                  <a:gd name="T29" fmla="*/ 398 h 417"/>
                  <a:gd name="T30" fmla="*/ 208 w 302"/>
                  <a:gd name="T31" fmla="*/ 417 h 417"/>
                  <a:gd name="T32" fmla="*/ 302 w 302"/>
                  <a:gd name="T33" fmla="*/ 417 h 417"/>
                  <a:gd name="T34" fmla="*/ 302 w 302"/>
                  <a:gd name="T35" fmla="*/ 393 h 417"/>
                  <a:gd name="T36" fmla="*/ 302 w 302"/>
                  <a:gd name="T37" fmla="*/ 341 h 417"/>
                  <a:gd name="T38" fmla="*/ 302 w 302"/>
                  <a:gd name="T39" fmla="*/ 322 h 417"/>
                  <a:gd name="T40" fmla="*/ 302 w 302"/>
                  <a:gd name="T41" fmla="*/ 114 h 417"/>
                  <a:gd name="T42" fmla="*/ 189 w 302"/>
                  <a:gd name="T43" fmla="*/ 114 h 417"/>
                  <a:gd name="T44" fmla="*/ 189 w 302"/>
                  <a:gd name="T45" fmla="*/ 95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2" h="417">
                    <a:moveTo>
                      <a:pt x="189" y="95"/>
                    </a:moveTo>
                    <a:lnTo>
                      <a:pt x="189" y="0"/>
                    </a:lnTo>
                    <a:lnTo>
                      <a:pt x="132" y="0"/>
                    </a:lnTo>
                    <a:lnTo>
                      <a:pt x="113" y="0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8" y="57"/>
                    </a:lnTo>
                    <a:lnTo>
                      <a:pt x="94" y="57"/>
                    </a:lnTo>
                    <a:lnTo>
                      <a:pt x="104" y="57"/>
                    </a:lnTo>
                    <a:lnTo>
                      <a:pt x="108" y="62"/>
                    </a:lnTo>
                    <a:lnTo>
                      <a:pt x="203" y="157"/>
                    </a:lnTo>
                    <a:lnTo>
                      <a:pt x="208" y="164"/>
                    </a:lnTo>
                    <a:lnTo>
                      <a:pt x="208" y="171"/>
                    </a:lnTo>
                    <a:lnTo>
                      <a:pt x="208" y="398"/>
                    </a:lnTo>
                    <a:lnTo>
                      <a:pt x="208" y="417"/>
                    </a:lnTo>
                    <a:lnTo>
                      <a:pt x="302" y="417"/>
                    </a:lnTo>
                    <a:lnTo>
                      <a:pt x="302" y="393"/>
                    </a:lnTo>
                    <a:lnTo>
                      <a:pt x="302" y="341"/>
                    </a:lnTo>
                    <a:lnTo>
                      <a:pt x="302" y="322"/>
                    </a:lnTo>
                    <a:lnTo>
                      <a:pt x="302" y="114"/>
                    </a:lnTo>
                    <a:lnTo>
                      <a:pt x="189" y="114"/>
                    </a:lnTo>
                    <a:lnTo>
                      <a:pt x="189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3580342" y="3532476"/>
              <a:ext cx="2107562" cy="52584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spc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实施方案介绍</a:t>
              </a:r>
              <a:endParaRPr lang="zh-CN" altLang="en-US" sz="2400" b="1" spc="1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311525" y="2084388"/>
            <a:ext cx="2747963" cy="2711450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6208" cy="616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A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3891" y="4180120"/>
              <a:ext cx="616208" cy="6161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0" y="3489325"/>
            <a:ext cx="695325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412875" y="561975"/>
            <a:ext cx="1652588" cy="1652588"/>
            <a:chOff x="1119044" y="1629637"/>
            <a:chExt cx="2230016" cy="2230016"/>
          </a:xfrm>
        </p:grpSpPr>
        <p:sp>
          <p:nvSpPr>
            <p:cNvPr id="74" name="椭圆 73"/>
            <p:cNvSpPr/>
            <p:nvPr/>
          </p:nvSpPr>
          <p:spPr>
            <a:xfrm>
              <a:off x="1119044" y="1629637"/>
              <a:ext cx="2230016" cy="2230016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622112" y="1868076"/>
              <a:ext cx="1221209" cy="963281"/>
              <a:chOff x="7393708" y="2217941"/>
              <a:chExt cx="1451122" cy="1144639"/>
            </a:xfrm>
            <a:solidFill>
              <a:srgbClr val="FFFFFF"/>
            </a:solidFill>
          </p:grpSpPr>
          <p:sp>
            <p:nvSpPr>
              <p:cNvPr id="72" name="Freeform 57"/>
              <p:cNvSpPr>
                <a:spLocks noChangeAspect="1"/>
              </p:cNvSpPr>
              <p:nvPr/>
            </p:nvSpPr>
            <p:spPr bwMode="auto">
              <a:xfrm>
                <a:off x="7393708" y="2217941"/>
                <a:ext cx="1451122" cy="948100"/>
              </a:xfrm>
              <a:custGeom>
                <a:avLst/>
                <a:gdLst>
                  <a:gd name="T0" fmla="*/ 34 w 233"/>
                  <a:gd name="T1" fmla="*/ 77 h 152"/>
                  <a:gd name="T2" fmla="*/ 117 w 233"/>
                  <a:gd name="T3" fmla="*/ 126 h 152"/>
                  <a:gd name="T4" fmla="*/ 214 w 233"/>
                  <a:gd name="T5" fmla="*/ 67 h 152"/>
                  <a:gd name="T6" fmla="*/ 214 w 233"/>
                  <a:gd name="T7" fmla="*/ 67 h 152"/>
                  <a:gd name="T8" fmla="*/ 233 w 233"/>
                  <a:gd name="T9" fmla="*/ 56 h 152"/>
                  <a:gd name="T10" fmla="*/ 116 w 233"/>
                  <a:gd name="T11" fmla="*/ 0 h 152"/>
                  <a:gd name="T12" fmla="*/ 0 w 233"/>
                  <a:gd name="T13" fmla="*/ 56 h 152"/>
                  <a:gd name="T14" fmla="*/ 16 w 233"/>
                  <a:gd name="T15" fmla="*/ 66 h 152"/>
                  <a:gd name="T16" fmla="*/ 16 w 233"/>
                  <a:gd name="T17" fmla="*/ 152 h 152"/>
                  <a:gd name="T18" fmla="*/ 24 w 233"/>
                  <a:gd name="T19" fmla="*/ 152 h 152"/>
                  <a:gd name="T20" fmla="*/ 24 w 233"/>
                  <a:gd name="T21" fmla="*/ 71 h 152"/>
                  <a:gd name="T22" fmla="*/ 34 w 233"/>
                  <a:gd name="T23" fmla="*/ 77 h 152"/>
                  <a:gd name="T24" fmla="*/ 34 w 233"/>
                  <a:gd name="T25" fmla="*/ 7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3" h="152">
                    <a:moveTo>
                      <a:pt x="34" y="77"/>
                    </a:moveTo>
                    <a:cubicBezTo>
                      <a:pt x="117" y="126"/>
                      <a:pt x="117" y="126"/>
                      <a:pt x="117" y="126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33" y="56"/>
                      <a:pt x="233" y="56"/>
                      <a:pt x="233" y="56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3" name="Freeform 58"/>
              <p:cNvSpPr>
                <a:spLocks noChangeAspect="1"/>
              </p:cNvSpPr>
              <p:nvPr/>
            </p:nvSpPr>
            <p:spPr bwMode="auto">
              <a:xfrm>
                <a:off x="7694986" y="2801623"/>
                <a:ext cx="845390" cy="560957"/>
              </a:xfrm>
              <a:custGeom>
                <a:avLst/>
                <a:gdLst>
                  <a:gd name="T0" fmla="*/ 305 w 321"/>
                  <a:gd name="T1" fmla="*/ 12 h 213"/>
                  <a:gd name="T2" fmla="*/ 163 w 321"/>
                  <a:gd name="T3" fmla="*/ 97 h 213"/>
                  <a:gd name="T4" fmla="*/ 21 w 321"/>
                  <a:gd name="T5" fmla="*/ 12 h 213"/>
                  <a:gd name="T6" fmla="*/ 21 w 321"/>
                  <a:gd name="T7" fmla="*/ 12 h 213"/>
                  <a:gd name="T8" fmla="*/ 19 w 321"/>
                  <a:gd name="T9" fmla="*/ 12 h 213"/>
                  <a:gd name="T10" fmla="*/ 0 w 321"/>
                  <a:gd name="T11" fmla="*/ 0 h 213"/>
                  <a:gd name="T12" fmla="*/ 0 w 321"/>
                  <a:gd name="T13" fmla="*/ 213 h 213"/>
                  <a:gd name="T14" fmla="*/ 321 w 321"/>
                  <a:gd name="T15" fmla="*/ 213 h 213"/>
                  <a:gd name="T16" fmla="*/ 321 w 321"/>
                  <a:gd name="T17" fmla="*/ 2 h 213"/>
                  <a:gd name="T18" fmla="*/ 305 w 321"/>
                  <a:gd name="T19" fmla="*/ 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1" h="213">
                    <a:moveTo>
                      <a:pt x="305" y="12"/>
                    </a:moveTo>
                    <a:lnTo>
                      <a:pt x="163" y="97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0" y="0"/>
                    </a:lnTo>
                    <a:lnTo>
                      <a:pt x="0" y="213"/>
                    </a:lnTo>
                    <a:lnTo>
                      <a:pt x="321" y="213"/>
                    </a:lnTo>
                    <a:lnTo>
                      <a:pt x="321" y="2"/>
                    </a:lnTo>
                    <a:lnTo>
                      <a:pt x="305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16409" name="文本框 12"/>
            <p:cNvSpPr txBox="1">
              <a:spLocks noChangeArrowheads="1"/>
            </p:cNvSpPr>
            <p:nvPr/>
          </p:nvSpPr>
          <p:spPr bwMode="auto">
            <a:xfrm>
              <a:off x="1259382" y="2971889"/>
              <a:ext cx="1910455" cy="62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大黑简体" charset="-122"/>
                  <a:ea typeface="方正正大黑简体" charset="-122"/>
                </a:rPr>
                <a:t>实施方案</a:t>
              </a:r>
              <a:endParaRPr lang="zh-CN" altLang="en-US" sz="2400" dirty="0">
                <a:solidFill>
                  <a:srgbClr val="FFFFFF"/>
                </a:solidFill>
                <a:latin typeface="方正正大黑简体" charset="-122"/>
                <a:ea typeface="方正正大黑简体" charset="-122"/>
              </a:endParaRPr>
            </a:p>
          </p:txBody>
        </p:sp>
      </p:grpSp>
      <p:cxnSp>
        <p:nvCxnSpPr>
          <p:cNvPr id="78" name="直接连接符 77"/>
          <p:cNvCxnSpPr>
            <a:stCxn id="74" idx="4"/>
          </p:cNvCxnSpPr>
          <p:nvPr/>
        </p:nvCxnSpPr>
        <p:spPr>
          <a:xfrm>
            <a:off x="2239963" y="2214563"/>
            <a:ext cx="15875" cy="43688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695325" y="1395413"/>
            <a:ext cx="0" cy="2093912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95325" y="1379538"/>
            <a:ext cx="696913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239947" y="2943055"/>
            <a:ext cx="783829" cy="2391215"/>
            <a:chOff x="2239947" y="2970214"/>
            <a:chExt cx="783829" cy="3739784"/>
          </a:xfrm>
        </p:grpSpPr>
        <p:grpSp>
          <p:nvGrpSpPr>
            <p:cNvPr id="16398" name="组合 16"/>
            <p:cNvGrpSpPr>
              <a:grpSpLocks/>
            </p:cNvGrpSpPr>
            <p:nvPr/>
          </p:nvGrpSpPr>
          <p:grpSpPr bwMode="auto">
            <a:xfrm>
              <a:off x="2239963" y="2970214"/>
              <a:ext cx="776288" cy="371623"/>
              <a:chOff x="2259291" y="2970643"/>
              <a:chExt cx="757023" cy="371534"/>
            </a:xfrm>
            <a:solidFill>
              <a:srgbClr val="D20000"/>
            </a:solidFill>
          </p:grpSpPr>
          <p:sp>
            <p:nvSpPr>
              <p:cNvPr id="30" name="矩形 29"/>
              <p:cNvSpPr/>
              <p:nvPr/>
            </p:nvSpPr>
            <p:spPr>
              <a:xfrm>
                <a:off x="2957486" y="2970643"/>
                <a:ext cx="58828" cy="371384"/>
              </a:xfrm>
              <a:prstGeom prst="rect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cxnSp>
            <p:nvCxnSpPr>
              <p:cNvPr id="38" name="直接连接符 37"/>
              <p:cNvCxnSpPr/>
              <p:nvPr/>
            </p:nvCxnSpPr>
            <p:spPr>
              <a:xfrm>
                <a:off x="2259291" y="3154748"/>
                <a:ext cx="696647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99" name="组合 39"/>
            <p:cNvGrpSpPr>
              <a:grpSpLocks/>
            </p:cNvGrpSpPr>
            <p:nvPr/>
          </p:nvGrpSpPr>
          <p:grpSpPr bwMode="auto">
            <a:xfrm>
              <a:off x="2239963" y="4102813"/>
              <a:ext cx="776288" cy="371623"/>
              <a:chOff x="2259291" y="2970643"/>
              <a:chExt cx="757023" cy="371534"/>
            </a:xfrm>
            <a:solidFill>
              <a:srgbClr val="D20000"/>
            </a:solidFill>
          </p:grpSpPr>
          <p:sp>
            <p:nvSpPr>
              <p:cNvPr id="41" name="矩形 40"/>
              <p:cNvSpPr/>
              <p:nvPr/>
            </p:nvSpPr>
            <p:spPr>
              <a:xfrm>
                <a:off x="2957486" y="2969924"/>
                <a:ext cx="58828" cy="372972"/>
              </a:xfrm>
              <a:prstGeom prst="rect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2259291" y="3154029"/>
                <a:ext cx="696647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00" name="组合 43"/>
            <p:cNvGrpSpPr>
              <a:grpSpLocks/>
            </p:cNvGrpSpPr>
            <p:nvPr/>
          </p:nvGrpSpPr>
          <p:grpSpPr bwMode="auto">
            <a:xfrm>
              <a:off x="2239947" y="5235561"/>
              <a:ext cx="783829" cy="1474437"/>
              <a:chOff x="2259291" y="2970793"/>
              <a:chExt cx="764383" cy="1474083"/>
            </a:xfrm>
            <a:solidFill>
              <a:srgbClr val="D20000"/>
            </a:solidFill>
          </p:grpSpPr>
          <p:sp>
            <p:nvSpPr>
              <p:cNvPr id="45" name="矩形 44"/>
              <p:cNvSpPr/>
              <p:nvPr/>
            </p:nvSpPr>
            <p:spPr>
              <a:xfrm>
                <a:off x="2957486" y="2970793"/>
                <a:ext cx="58828" cy="371384"/>
              </a:xfrm>
              <a:prstGeom prst="rect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2259291" y="3154898"/>
                <a:ext cx="696647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矩形 28"/>
              <p:cNvSpPr/>
              <p:nvPr/>
            </p:nvSpPr>
            <p:spPr>
              <a:xfrm>
                <a:off x="2964846" y="4073492"/>
                <a:ext cx="58828" cy="371384"/>
              </a:xfrm>
              <a:prstGeom prst="rect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2266656" y="4257597"/>
                <a:ext cx="696647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文本框 25"/>
          <p:cNvSpPr txBox="1"/>
          <p:nvPr/>
        </p:nvSpPr>
        <p:spPr bwMode="auto">
          <a:xfrm>
            <a:off x="3143250" y="2807260"/>
            <a:ext cx="497046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岗位性质：行政秘书</a:t>
            </a:r>
            <a:endParaRPr lang="en-US" altLang="zh-CN" sz="2000" b="1" spc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spc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      象：勤工俭学两</a:t>
            </a:r>
            <a:r>
              <a:rPr lang="zh-CN" altLang="en-US" sz="20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</a:t>
            </a:r>
            <a:r>
              <a:rPr lang="zh-CN" altLang="en-US" sz="2000" b="1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endParaRPr lang="en-US" altLang="zh-CN" sz="2000" b="1" spc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spc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承诺事项：提升学生的</a:t>
            </a:r>
            <a:r>
              <a:rPr lang="zh-CN" altLang="en-US" sz="20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</a:t>
            </a:r>
            <a:r>
              <a:rPr lang="zh-CN" altLang="en-US" sz="2000" b="1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endParaRPr lang="en-US" altLang="zh-CN" sz="2000" b="1" spc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具体能力：学习能力</a:t>
            </a:r>
            <a:r>
              <a:rPr lang="zh-CN" altLang="en-US" sz="20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、社交礼仪能力、办公软件能力，团队合作能力、沟通交流能力、组织领导能力等。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b="1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3065463" y="1379538"/>
            <a:ext cx="4224337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7289800" y="782638"/>
            <a:ext cx="1925638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7289800" y="777875"/>
            <a:ext cx="0" cy="601663"/>
          </a:xfrm>
          <a:prstGeom prst="line">
            <a:avLst/>
          </a:prstGeom>
          <a:ln w="19050"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3143250" y="1628862"/>
            <a:ext cx="56312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积极响应</a:t>
            </a:r>
            <a:r>
              <a:rPr lang="en-US" altLang="zh-CN" sz="2000" b="1" spc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000" b="1" spc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年党员引领效能提升“三个一”活动之“办好一件实事”</a:t>
            </a:r>
            <a:endParaRPr lang="en-US" altLang="zh-CN" sz="2000" b="1" spc="1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96975" y="415925"/>
            <a:ext cx="7800975" cy="5817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学习能力</a:t>
            </a:r>
            <a:endParaRPr lang="zh-CN" altLang="zh-CN" sz="2800" kern="100" spc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73" name="文本框 5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482743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1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327025" y="2355850"/>
            <a:ext cx="2065338" cy="2677656"/>
            <a:chOff x="327359" y="2393501"/>
            <a:chExt cx="2065053" cy="2678788"/>
          </a:xfrm>
        </p:grpSpPr>
        <p:sp>
          <p:nvSpPr>
            <p:cNvPr id="15" name="梯形 14"/>
            <p:cNvSpPr/>
            <p:nvPr/>
          </p:nvSpPr>
          <p:spPr>
            <a:xfrm rot="5400000" flipV="1">
              <a:off x="37733" y="2683127"/>
              <a:ext cx="2644305" cy="2065053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1" name="文本框 17"/>
            <p:cNvSpPr txBox="1">
              <a:spLocks noChangeArrowheads="1"/>
            </p:cNvSpPr>
            <p:nvPr/>
          </p:nvSpPr>
          <p:spPr bwMode="auto">
            <a:xfrm>
              <a:off x="977618" y="2393501"/>
              <a:ext cx="800109" cy="2678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督促</a:t>
              </a:r>
              <a:endParaRPr lang="en-US" altLang="zh-CN" sz="24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答疑</a:t>
              </a:r>
              <a:endParaRPr lang="en-US" altLang="zh-CN" sz="24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鼓励</a:t>
              </a:r>
              <a:endParaRPr lang="en-US" altLang="zh-CN" sz="24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引导</a:t>
              </a:r>
              <a:endParaRPr lang="en-US" altLang="zh-CN" sz="24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关心</a:t>
              </a:r>
              <a:endParaRPr lang="zh-CN" altLang="en-US" sz="2400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083550" y="2333625"/>
            <a:ext cx="703263" cy="2701925"/>
            <a:chOff x="7713761" y="2387600"/>
            <a:chExt cx="703528" cy="2701097"/>
          </a:xfrm>
        </p:grpSpPr>
        <p:sp>
          <p:nvSpPr>
            <p:cNvPr id="30" name="梯形 29"/>
            <p:cNvSpPr/>
            <p:nvPr/>
          </p:nvSpPr>
          <p:spPr>
            <a:xfrm rot="16200000" flipH="1" flipV="1">
              <a:off x="6703065" y="3398296"/>
              <a:ext cx="2701097" cy="679706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 flipH="1">
              <a:off x="7801504" y="2509801"/>
              <a:ext cx="615785" cy="2437653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algn="ctr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spc="300" dirty="0" smtClean="0">
                  <a:solidFill>
                    <a:srgbClr val="EEEEEE"/>
                  </a:solidFill>
                  <a:latin typeface="+mn-lt"/>
                  <a:ea typeface="+mn-ea"/>
                </a:rPr>
                <a:t>学生的首要任务</a:t>
              </a:r>
              <a:endParaRPr lang="zh-CN" altLang="en-US" sz="2000" b="1" spc="300" dirty="0">
                <a:solidFill>
                  <a:srgbClr val="EEEEEE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4332288" y="2238375"/>
            <a:ext cx="2901950" cy="2900363"/>
          </a:xfrm>
          <a:prstGeom prst="ellipse">
            <a:avLst/>
          </a:prstGeom>
          <a:noFill/>
          <a:ln w="19050">
            <a:solidFill>
              <a:srgbClr val="D20000"/>
            </a:solidFill>
            <a:prstDash val="dash"/>
          </a:ln>
        </p:spPr>
        <p:txBody>
          <a:bodyPr anchor="ctr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"/>
              <a:defRPr/>
            </a:pPr>
            <a:endParaRPr lang="zh-CN" altLang="en-US" kern="100" spc="10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708525" y="2614613"/>
            <a:ext cx="2189163" cy="2189162"/>
            <a:chOff x="4707849" y="2615033"/>
            <a:chExt cx="2189276" cy="2189276"/>
          </a:xfrm>
        </p:grpSpPr>
        <p:sp>
          <p:nvSpPr>
            <p:cNvPr id="25" name="椭圆 24"/>
            <p:cNvSpPr/>
            <p:nvPr/>
          </p:nvSpPr>
          <p:spPr>
            <a:xfrm>
              <a:off x="4707849" y="2615033"/>
              <a:ext cx="2189276" cy="2189276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D20000"/>
              </a:solidFill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67" name="文本框 25"/>
            <p:cNvSpPr txBox="1">
              <a:spLocks noChangeArrowheads="1"/>
            </p:cNvSpPr>
            <p:nvPr/>
          </p:nvSpPr>
          <p:spPr bwMode="auto">
            <a:xfrm>
              <a:off x="4992008" y="3470719"/>
              <a:ext cx="1621041" cy="523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学习能力</a:t>
              </a:r>
              <a:endParaRPr lang="zh-CN" altLang="en-US" sz="2800" b="1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344988" y="1985963"/>
            <a:ext cx="2914650" cy="3448050"/>
            <a:chOff x="4344874" y="1985355"/>
            <a:chExt cx="2915226" cy="3448633"/>
          </a:xfrm>
        </p:grpSpPr>
        <p:grpSp>
          <p:nvGrpSpPr>
            <p:cNvPr id="27660" name="组合 27"/>
            <p:cNvGrpSpPr>
              <a:grpSpLocks/>
            </p:cNvGrpSpPr>
            <p:nvPr/>
          </p:nvGrpSpPr>
          <p:grpSpPr bwMode="auto">
            <a:xfrm>
              <a:off x="4344874" y="1985355"/>
              <a:ext cx="916168" cy="916142"/>
              <a:chOff x="3161762" y="1892848"/>
              <a:chExt cx="916168" cy="916142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161762" y="1892848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65" name="文本框 26"/>
              <p:cNvSpPr txBox="1">
                <a:spLocks noChangeArrowheads="1"/>
              </p:cNvSpPr>
              <p:nvPr/>
            </p:nvSpPr>
            <p:spPr bwMode="auto">
              <a:xfrm>
                <a:off x="3251430" y="2009499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首要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任务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grpSp>
          <p:nvGrpSpPr>
            <p:cNvPr id="27661" name="组合 38"/>
            <p:cNvGrpSpPr>
              <a:grpSpLocks/>
            </p:cNvGrpSpPr>
            <p:nvPr/>
          </p:nvGrpSpPr>
          <p:grpSpPr bwMode="auto">
            <a:xfrm>
              <a:off x="6343931" y="4517845"/>
              <a:ext cx="916169" cy="916143"/>
              <a:chOff x="3161069" y="1892181"/>
              <a:chExt cx="916169" cy="916143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3161069" y="1892181"/>
                <a:ext cx="916169" cy="916143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63" name="文本框 40"/>
              <p:cNvSpPr txBox="1">
                <a:spLocks noChangeArrowheads="1"/>
              </p:cNvSpPr>
              <p:nvPr/>
            </p:nvSpPr>
            <p:spPr bwMode="auto">
              <a:xfrm>
                <a:off x="3270440" y="2020495"/>
                <a:ext cx="697627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关键</a:t>
                </a:r>
                <a:endParaRPr lang="en-US" altLang="zh-CN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任务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cxnSp>
        <p:nvCxnSpPr>
          <p:cNvPr id="48" name="直接连接符 47"/>
          <p:cNvCxnSpPr>
            <a:stCxn id="34" idx="6"/>
          </p:cNvCxnSpPr>
          <p:nvPr/>
        </p:nvCxnSpPr>
        <p:spPr>
          <a:xfrm>
            <a:off x="7234238" y="3689350"/>
            <a:ext cx="1089025" cy="0"/>
          </a:xfrm>
          <a:prstGeom prst="line">
            <a:avLst/>
          </a:prstGeom>
          <a:ln w="19050">
            <a:solidFill>
              <a:srgbClr val="D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392364" y="3605041"/>
            <a:ext cx="1952624" cy="0"/>
          </a:xfrm>
          <a:prstGeom prst="line">
            <a:avLst/>
          </a:prstGeom>
          <a:ln w="19050">
            <a:solidFill>
              <a:srgbClr val="D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3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2" presetClass="entr" presetSubtype="2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00"/>
                            </p:stCondLst>
                            <p:childTnLst>
                              <p:par>
                                <p:cTn id="39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1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96975" y="415925"/>
            <a:ext cx="7800975" cy="5817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办公软件</a:t>
            </a:r>
            <a:r>
              <a:rPr lang="zh-CN" altLang="en-US" sz="2800" kern="100" spc="100" dirty="0" smtClean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能力</a:t>
            </a:r>
            <a:endParaRPr lang="zh-CN" altLang="zh-CN" sz="2800" kern="100" spc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73" name="文本框 5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482743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2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996947" y="1204111"/>
            <a:ext cx="2166405" cy="5260064"/>
            <a:chOff x="327359" y="2393501"/>
            <a:chExt cx="2166106" cy="3223817"/>
          </a:xfrm>
        </p:grpSpPr>
        <p:sp>
          <p:nvSpPr>
            <p:cNvPr id="15" name="梯形 14"/>
            <p:cNvSpPr/>
            <p:nvPr/>
          </p:nvSpPr>
          <p:spPr>
            <a:xfrm rot="5400000" flipV="1">
              <a:off x="-252022" y="2972883"/>
              <a:ext cx="3223816" cy="2065053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wrap="square"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1" name="文本框 17"/>
            <p:cNvSpPr txBox="1">
              <a:spLocks noChangeArrowheads="1"/>
            </p:cNvSpPr>
            <p:nvPr/>
          </p:nvSpPr>
          <p:spPr bwMode="auto">
            <a:xfrm>
              <a:off x="650650" y="2393501"/>
              <a:ext cx="1842815" cy="2961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altLang="zh-CN" sz="2000" b="1" dirty="0" smtClean="0">
                  <a:solidFill>
                    <a:srgbClr val="FFFF00"/>
                  </a:solidFill>
                  <a:latin typeface="Calibri" pitchFamily="34" charset="0"/>
                  <a:ea typeface="微软雅黑" pitchFamily="34" charset="-122"/>
                </a:rPr>
                <a:t>OFFICE</a:t>
              </a: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WORD</a:t>
              </a: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EXCEL</a:t>
              </a:r>
              <a:r>
                <a:rPr lang="zh-CN" altLang="en-US" sz="9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（造工资等）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PPT</a:t>
              </a: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en-US" altLang="zh-CN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……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2000" b="1" dirty="0" smtClean="0">
                  <a:solidFill>
                    <a:srgbClr val="FFFF00"/>
                  </a:solidFill>
                  <a:latin typeface="Calibri" pitchFamily="34" charset="0"/>
                  <a:ea typeface="微软雅黑" pitchFamily="34" charset="-122"/>
                </a:rPr>
                <a:t>使用</a:t>
              </a:r>
              <a:endParaRPr lang="en-US" altLang="zh-CN" sz="2000" b="1" dirty="0" smtClean="0">
                <a:solidFill>
                  <a:srgbClr val="FFFF00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电脑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打印机</a:t>
              </a:r>
              <a:endParaRPr lang="en-US" altLang="zh-CN" sz="2000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扫描仪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盖章规范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en-US" altLang="zh-CN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……</a:t>
              </a:r>
              <a:endParaRPr lang="zh-CN" altLang="en-US" sz="2000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083550" y="2333625"/>
            <a:ext cx="703263" cy="2701925"/>
            <a:chOff x="7713761" y="2387600"/>
            <a:chExt cx="703528" cy="2701097"/>
          </a:xfrm>
        </p:grpSpPr>
        <p:sp>
          <p:nvSpPr>
            <p:cNvPr id="30" name="梯形 29"/>
            <p:cNvSpPr/>
            <p:nvPr/>
          </p:nvSpPr>
          <p:spPr>
            <a:xfrm rot="16200000" flipH="1" flipV="1">
              <a:off x="6703065" y="3398296"/>
              <a:ext cx="2701097" cy="679706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 flipH="1">
              <a:off x="7801504" y="2509801"/>
              <a:ext cx="615785" cy="2437653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algn="ctr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spc="300" dirty="0" smtClean="0">
                  <a:solidFill>
                    <a:srgbClr val="EEEEEE"/>
                  </a:solidFill>
                  <a:latin typeface="+mn-lt"/>
                  <a:ea typeface="+mn-ea"/>
                </a:rPr>
                <a:t>学生的重要能力</a:t>
              </a:r>
              <a:endParaRPr lang="zh-CN" altLang="en-US" sz="2000" b="1" spc="300" dirty="0">
                <a:solidFill>
                  <a:srgbClr val="EEEEEE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4332288" y="2238375"/>
            <a:ext cx="2901950" cy="2900363"/>
          </a:xfrm>
          <a:prstGeom prst="ellipse">
            <a:avLst/>
          </a:prstGeom>
          <a:noFill/>
          <a:ln w="19050">
            <a:solidFill>
              <a:srgbClr val="D20000"/>
            </a:solidFill>
            <a:prstDash val="dash"/>
          </a:ln>
        </p:spPr>
        <p:txBody>
          <a:bodyPr anchor="ctr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"/>
              <a:defRPr/>
            </a:pPr>
            <a:endParaRPr lang="zh-CN" altLang="en-US" kern="100" spc="10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708512" y="2614613"/>
            <a:ext cx="2189157" cy="2189162"/>
            <a:chOff x="4707849" y="2615033"/>
            <a:chExt cx="2189276" cy="2189276"/>
          </a:xfrm>
        </p:grpSpPr>
        <p:sp>
          <p:nvSpPr>
            <p:cNvPr id="25" name="椭圆 24"/>
            <p:cNvSpPr/>
            <p:nvPr/>
          </p:nvSpPr>
          <p:spPr>
            <a:xfrm>
              <a:off x="4707849" y="2615033"/>
              <a:ext cx="2189276" cy="2189276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D20000"/>
              </a:solidFill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67" name="文本框 25"/>
            <p:cNvSpPr txBox="1">
              <a:spLocks noChangeArrowheads="1"/>
            </p:cNvSpPr>
            <p:nvPr/>
          </p:nvSpPr>
          <p:spPr bwMode="auto">
            <a:xfrm>
              <a:off x="4829045" y="3470719"/>
              <a:ext cx="2031430" cy="831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办公软件能力</a:t>
              </a:r>
            </a:p>
            <a:p>
              <a:endParaRPr lang="zh-CN" altLang="en-US" sz="2400" b="1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344988" y="1985963"/>
            <a:ext cx="2914650" cy="3448050"/>
            <a:chOff x="4344874" y="1985355"/>
            <a:chExt cx="2915226" cy="3448633"/>
          </a:xfrm>
        </p:grpSpPr>
        <p:grpSp>
          <p:nvGrpSpPr>
            <p:cNvPr id="27660" name="组合 27"/>
            <p:cNvGrpSpPr>
              <a:grpSpLocks/>
            </p:cNvGrpSpPr>
            <p:nvPr/>
          </p:nvGrpSpPr>
          <p:grpSpPr bwMode="auto">
            <a:xfrm>
              <a:off x="4344874" y="1985355"/>
              <a:ext cx="916168" cy="916142"/>
              <a:chOff x="3161762" y="1892848"/>
              <a:chExt cx="916168" cy="916142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161762" y="1892848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65" name="文本框 26"/>
              <p:cNvSpPr txBox="1">
                <a:spLocks noChangeArrowheads="1"/>
              </p:cNvSpPr>
              <p:nvPr/>
            </p:nvSpPr>
            <p:spPr bwMode="auto">
              <a:xfrm>
                <a:off x="3251430" y="2009499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重要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能力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grpSp>
          <p:nvGrpSpPr>
            <p:cNvPr id="27661" name="组合 38"/>
            <p:cNvGrpSpPr>
              <a:grpSpLocks/>
            </p:cNvGrpSpPr>
            <p:nvPr/>
          </p:nvGrpSpPr>
          <p:grpSpPr bwMode="auto">
            <a:xfrm>
              <a:off x="6343931" y="4517845"/>
              <a:ext cx="916169" cy="916143"/>
              <a:chOff x="3161069" y="1892181"/>
              <a:chExt cx="916169" cy="916143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3161069" y="1892181"/>
                <a:ext cx="916169" cy="916143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63" name="文本框 40"/>
              <p:cNvSpPr txBox="1">
                <a:spLocks noChangeArrowheads="1"/>
              </p:cNvSpPr>
              <p:nvPr/>
            </p:nvSpPr>
            <p:spPr bwMode="auto">
              <a:xfrm>
                <a:off x="3270440" y="2111040"/>
                <a:ext cx="697765" cy="4001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办文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cxnSp>
        <p:nvCxnSpPr>
          <p:cNvPr id="48" name="直接连接符 47"/>
          <p:cNvCxnSpPr>
            <a:stCxn id="34" idx="6"/>
          </p:cNvCxnSpPr>
          <p:nvPr/>
        </p:nvCxnSpPr>
        <p:spPr>
          <a:xfrm>
            <a:off x="7234238" y="3689350"/>
            <a:ext cx="1089025" cy="0"/>
          </a:xfrm>
          <a:prstGeom prst="line">
            <a:avLst/>
          </a:prstGeom>
          <a:ln w="19050">
            <a:solidFill>
              <a:srgbClr val="D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392364" y="3605041"/>
            <a:ext cx="1952624" cy="0"/>
          </a:xfrm>
          <a:prstGeom prst="line">
            <a:avLst/>
          </a:prstGeom>
          <a:ln w="19050">
            <a:solidFill>
              <a:srgbClr val="D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8144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3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2" presetClass="entr" presetSubtype="2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96975" y="415925"/>
            <a:ext cx="7800975" cy="5817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办公软件</a:t>
            </a:r>
            <a:r>
              <a:rPr lang="zh-CN" altLang="en-US" sz="2800" kern="100" spc="100" dirty="0" smtClean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能力</a:t>
            </a:r>
            <a:endParaRPr lang="zh-CN" altLang="zh-CN" sz="2800" kern="100" spc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73" name="文本框 5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482743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2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pic>
        <p:nvPicPr>
          <p:cNvPr id="1027" name="Picture 3" descr="C:\Users\Administrator\Desktop\2018党\安妮\IMG_01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14" y="2407378"/>
            <a:ext cx="4800000" cy="36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372824" y="501562"/>
            <a:ext cx="4523875" cy="36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07944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96975" y="415925"/>
            <a:ext cx="7800975" cy="5813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社交礼仪</a:t>
            </a:r>
            <a:r>
              <a:rPr lang="zh-CN" altLang="en-US" sz="2800" kern="100" spc="100" dirty="0" smtClean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能力</a:t>
            </a:r>
            <a:endParaRPr lang="zh-CN" altLang="en-US" sz="2800" kern="100" spc="100" dirty="0">
              <a:solidFill>
                <a:srgbClr val="C0000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73" name="文本框 5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482743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3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996947" y="2480584"/>
            <a:ext cx="2065338" cy="2677656"/>
            <a:chOff x="327359" y="2393501"/>
            <a:chExt cx="2065053" cy="3247469"/>
          </a:xfrm>
        </p:grpSpPr>
        <p:sp>
          <p:nvSpPr>
            <p:cNvPr id="15" name="梯形 14"/>
            <p:cNvSpPr/>
            <p:nvPr/>
          </p:nvSpPr>
          <p:spPr>
            <a:xfrm rot="5400000" flipV="1">
              <a:off x="-252022" y="2972883"/>
              <a:ext cx="3223816" cy="2065053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wrap="square"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1" name="文本框 17"/>
            <p:cNvSpPr txBox="1">
              <a:spLocks noChangeArrowheads="1"/>
            </p:cNvSpPr>
            <p:nvPr/>
          </p:nvSpPr>
          <p:spPr bwMode="auto">
            <a:xfrm>
              <a:off x="650650" y="2393501"/>
              <a:ext cx="1556621" cy="3247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传送材料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拨打电话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接</a:t>
              </a:r>
              <a:r>
                <a: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听</a:t>
              </a: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电话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会议服务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接待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en-US" altLang="zh-CN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……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083550" y="2333625"/>
            <a:ext cx="703263" cy="2701925"/>
            <a:chOff x="7713761" y="2387600"/>
            <a:chExt cx="703528" cy="2701097"/>
          </a:xfrm>
        </p:grpSpPr>
        <p:sp>
          <p:nvSpPr>
            <p:cNvPr id="30" name="梯形 29"/>
            <p:cNvSpPr/>
            <p:nvPr/>
          </p:nvSpPr>
          <p:spPr>
            <a:xfrm rot="16200000" flipH="1" flipV="1">
              <a:off x="6703065" y="3398296"/>
              <a:ext cx="2701097" cy="679706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 flipH="1">
              <a:off x="7801504" y="2509801"/>
              <a:ext cx="615785" cy="2437653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algn="ctr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spc="300" dirty="0" smtClean="0">
                  <a:solidFill>
                    <a:srgbClr val="EEEEEE"/>
                  </a:solidFill>
                  <a:latin typeface="+mn-lt"/>
                  <a:ea typeface="+mn-ea"/>
                </a:rPr>
                <a:t>学生的重要能力</a:t>
              </a:r>
              <a:endParaRPr lang="zh-CN" altLang="en-US" sz="2000" b="1" spc="300" dirty="0">
                <a:solidFill>
                  <a:srgbClr val="EEEEEE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4332288" y="2238375"/>
            <a:ext cx="2901950" cy="2900363"/>
          </a:xfrm>
          <a:prstGeom prst="ellipse">
            <a:avLst/>
          </a:prstGeom>
          <a:noFill/>
          <a:ln w="19050">
            <a:solidFill>
              <a:srgbClr val="D20000"/>
            </a:solidFill>
            <a:prstDash val="dash"/>
          </a:ln>
        </p:spPr>
        <p:txBody>
          <a:bodyPr anchor="ctr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"/>
              <a:defRPr/>
            </a:pPr>
            <a:endParaRPr lang="zh-CN" altLang="en-US" kern="100" spc="10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708512" y="2614613"/>
            <a:ext cx="2189157" cy="2189162"/>
            <a:chOff x="4707849" y="2615033"/>
            <a:chExt cx="2189276" cy="2189276"/>
          </a:xfrm>
        </p:grpSpPr>
        <p:sp>
          <p:nvSpPr>
            <p:cNvPr id="25" name="椭圆 24"/>
            <p:cNvSpPr/>
            <p:nvPr/>
          </p:nvSpPr>
          <p:spPr>
            <a:xfrm>
              <a:off x="4707849" y="2615033"/>
              <a:ext cx="2189276" cy="2189276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D20000"/>
              </a:solidFill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67" name="文本框 25"/>
            <p:cNvSpPr txBox="1">
              <a:spLocks noChangeArrowheads="1"/>
            </p:cNvSpPr>
            <p:nvPr/>
          </p:nvSpPr>
          <p:spPr bwMode="auto">
            <a:xfrm>
              <a:off x="4829045" y="3470719"/>
              <a:ext cx="2031435" cy="831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社交礼仪能力</a:t>
              </a:r>
              <a:endParaRPr lang="zh-CN" altLang="en-US" sz="2400" b="1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endParaRPr lang="zh-CN" altLang="en-US" sz="2400" b="1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344988" y="1985963"/>
            <a:ext cx="2942395" cy="3507581"/>
            <a:chOff x="4344874" y="1985355"/>
            <a:chExt cx="2942977" cy="3508174"/>
          </a:xfrm>
        </p:grpSpPr>
        <p:grpSp>
          <p:nvGrpSpPr>
            <p:cNvPr id="27660" name="组合 27"/>
            <p:cNvGrpSpPr>
              <a:grpSpLocks/>
            </p:cNvGrpSpPr>
            <p:nvPr/>
          </p:nvGrpSpPr>
          <p:grpSpPr bwMode="auto">
            <a:xfrm>
              <a:off x="4344874" y="1985355"/>
              <a:ext cx="2942977" cy="3508174"/>
              <a:chOff x="3161762" y="1892848"/>
              <a:chExt cx="2942977" cy="3508174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161762" y="1892848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65" name="文本框 26"/>
              <p:cNvSpPr txBox="1">
                <a:spLocks noChangeArrowheads="1"/>
              </p:cNvSpPr>
              <p:nvPr/>
            </p:nvSpPr>
            <p:spPr bwMode="auto">
              <a:xfrm>
                <a:off x="3251430" y="2009499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仪表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服饰</a:t>
                </a: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5188571" y="1900401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6"/>
              <p:cNvSpPr txBox="1">
                <a:spLocks noChangeArrowheads="1"/>
              </p:cNvSpPr>
              <p:nvPr/>
            </p:nvSpPr>
            <p:spPr bwMode="auto">
              <a:xfrm>
                <a:off x="5287256" y="2007999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举止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得体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179431" y="4484880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6"/>
              <p:cNvSpPr txBox="1">
                <a:spLocks noChangeArrowheads="1"/>
              </p:cNvSpPr>
              <p:nvPr/>
            </p:nvSpPr>
            <p:spPr bwMode="auto">
              <a:xfrm>
                <a:off x="3307727" y="4626817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谈吐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文明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grpSp>
          <p:nvGrpSpPr>
            <p:cNvPr id="27661" name="组合 38"/>
            <p:cNvGrpSpPr>
              <a:grpSpLocks/>
            </p:cNvGrpSpPr>
            <p:nvPr/>
          </p:nvGrpSpPr>
          <p:grpSpPr bwMode="auto">
            <a:xfrm>
              <a:off x="6343931" y="4517846"/>
              <a:ext cx="916169" cy="916143"/>
              <a:chOff x="3161069" y="1892182"/>
              <a:chExt cx="916169" cy="916143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3161069" y="1892182"/>
                <a:ext cx="916169" cy="916143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63" name="文本框 40"/>
              <p:cNvSpPr txBox="1">
                <a:spLocks noChangeArrowheads="1"/>
              </p:cNvSpPr>
              <p:nvPr/>
            </p:nvSpPr>
            <p:spPr bwMode="auto">
              <a:xfrm>
                <a:off x="3270440" y="2074823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办</a:t>
                </a:r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会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办事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cxnSp>
        <p:nvCxnSpPr>
          <p:cNvPr id="48" name="直接连接符 47"/>
          <p:cNvCxnSpPr>
            <a:stCxn id="34" idx="6"/>
          </p:cNvCxnSpPr>
          <p:nvPr/>
        </p:nvCxnSpPr>
        <p:spPr>
          <a:xfrm>
            <a:off x="7234238" y="3689350"/>
            <a:ext cx="1089025" cy="0"/>
          </a:xfrm>
          <a:prstGeom prst="line">
            <a:avLst/>
          </a:prstGeom>
          <a:ln w="19050">
            <a:solidFill>
              <a:srgbClr val="D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392364" y="3605041"/>
            <a:ext cx="1952624" cy="0"/>
          </a:xfrm>
          <a:prstGeom prst="line">
            <a:avLst/>
          </a:prstGeom>
          <a:ln w="19050">
            <a:solidFill>
              <a:srgbClr val="D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1273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3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2" presetClass="entr" presetSubtype="2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96975" y="415925"/>
            <a:ext cx="7800975" cy="5813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沟通交流能力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73" name="文本框 5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482743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4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996947" y="2480584"/>
            <a:ext cx="2065338" cy="2677656"/>
            <a:chOff x="327359" y="2393501"/>
            <a:chExt cx="2065053" cy="3247469"/>
          </a:xfrm>
        </p:grpSpPr>
        <p:sp>
          <p:nvSpPr>
            <p:cNvPr id="15" name="梯形 14"/>
            <p:cNvSpPr/>
            <p:nvPr/>
          </p:nvSpPr>
          <p:spPr>
            <a:xfrm rot="5400000" flipV="1">
              <a:off x="-252022" y="2972883"/>
              <a:ext cx="3223816" cy="2065053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wrap="square"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1" name="文本框 17"/>
            <p:cNvSpPr txBox="1">
              <a:spLocks noChangeArrowheads="1"/>
            </p:cNvSpPr>
            <p:nvPr/>
          </p:nvSpPr>
          <p:spPr bwMode="auto">
            <a:xfrm>
              <a:off x="650650" y="2393501"/>
              <a:ext cx="1556621" cy="3247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送材料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拨打电话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接</a:t>
              </a:r>
              <a:r>
                <a: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听</a:t>
              </a: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电话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会议服务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接待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en-US" altLang="zh-CN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……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083550" y="2333625"/>
            <a:ext cx="703263" cy="2701925"/>
            <a:chOff x="7713761" y="2387600"/>
            <a:chExt cx="703528" cy="2701097"/>
          </a:xfrm>
        </p:grpSpPr>
        <p:sp>
          <p:nvSpPr>
            <p:cNvPr id="30" name="梯形 29"/>
            <p:cNvSpPr/>
            <p:nvPr/>
          </p:nvSpPr>
          <p:spPr>
            <a:xfrm rot="16200000" flipH="1" flipV="1">
              <a:off x="6703065" y="3398296"/>
              <a:ext cx="2701097" cy="679706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 flipH="1">
              <a:off x="7801504" y="2509801"/>
              <a:ext cx="615785" cy="2437653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algn="ctr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spc="300" dirty="0" smtClean="0">
                  <a:solidFill>
                    <a:srgbClr val="EEEEEE"/>
                  </a:solidFill>
                  <a:latin typeface="+mn-lt"/>
                  <a:ea typeface="+mn-ea"/>
                </a:rPr>
                <a:t>学生的重要能力</a:t>
              </a:r>
              <a:endParaRPr lang="zh-CN" altLang="en-US" sz="2000" b="1" spc="300" dirty="0">
                <a:solidFill>
                  <a:srgbClr val="EEEEEE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4332288" y="2238375"/>
            <a:ext cx="2901950" cy="2900363"/>
          </a:xfrm>
          <a:prstGeom prst="ellipse">
            <a:avLst/>
          </a:prstGeom>
          <a:noFill/>
          <a:ln w="19050">
            <a:solidFill>
              <a:srgbClr val="D20000"/>
            </a:solidFill>
            <a:prstDash val="dash"/>
          </a:ln>
        </p:spPr>
        <p:txBody>
          <a:bodyPr anchor="ctr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"/>
              <a:defRPr/>
            </a:pPr>
            <a:endParaRPr lang="zh-CN" altLang="en-US" kern="100" spc="10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708512" y="2614613"/>
            <a:ext cx="2189157" cy="2189162"/>
            <a:chOff x="4707849" y="2615033"/>
            <a:chExt cx="2189276" cy="2189276"/>
          </a:xfrm>
        </p:grpSpPr>
        <p:sp>
          <p:nvSpPr>
            <p:cNvPr id="25" name="椭圆 24"/>
            <p:cNvSpPr/>
            <p:nvPr/>
          </p:nvSpPr>
          <p:spPr>
            <a:xfrm>
              <a:off x="4707849" y="2615033"/>
              <a:ext cx="2189276" cy="2189276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D20000"/>
              </a:solidFill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67" name="文本框 25"/>
            <p:cNvSpPr txBox="1">
              <a:spLocks noChangeArrowheads="1"/>
            </p:cNvSpPr>
            <p:nvPr/>
          </p:nvSpPr>
          <p:spPr bwMode="auto">
            <a:xfrm>
              <a:off x="4829045" y="3470719"/>
              <a:ext cx="2031435" cy="461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沟通交流</a:t>
              </a:r>
              <a:r>
                <a:rPr lang="zh-CN" altLang="en-US" sz="2400" b="1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能力</a:t>
              </a:r>
              <a:endParaRPr lang="en-US" altLang="zh-CN" sz="2400" b="1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344988" y="1985963"/>
            <a:ext cx="2942395" cy="3507581"/>
            <a:chOff x="4344874" y="1985355"/>
            <a:chExt cx="2942977" cy="3508174"/>
          </a:xfrm>
        </p:grpSpPr>
        <p:grpSp>
          <p:nvGrpSpPr>
            <p:cNvPr id="27660" name="组合 27"/>
            <p:cNvGrpSpPr>
              <a:grpSpLocks/>
            </p:cNvGrpSpPr>
            <p:nvPr/>
          </p:nvGrpSpPr>
          <p:grpSpPr bwMode="auto">
            <a:xfrm>
              <a:off x="4344874" y="1985355"/>
              <a:ext cx="2942977" cy="3508174"/>
              <a:chOff x="3161762" y="1892848"/>
              <a:chExt cx="2942977" cy="3508174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161762" y="1892848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65" name="文本框 26"/>
              <p:cNvSpPr txBox="1">
                <a:spLocks noChangeArrowheads="1"/>
              </p:cNvSpPr>
              <p:nvPr/>
            </p:nvSpPr>
            <p:spPr bwMode="auto">
              <a:xfrm>
                <a:off x="3251430" y="2009499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胆大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心细</a:t>
                </a: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5188571" y="1900401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6"/>
              <p:cNvSpPr txBox="1">
                <a:spLocks noChangeArrowheads="1"/>
              </p:cNvSpPr>
              <p:nvPr/>
            </p:nvSpPr>
            <p:spPr bwMode="auto">
              <a:xfrm>
                <a:off x="5287256" y="2007999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耐心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倾听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179431" y="4484880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6"/>
              <p:cNvSpPr txBox="1">
                <a:spLocks noChangeArrowheads="1"/>
              </p:cNvSpPr>
              <p:nvPr/>
            </p:nvSpPr>
            <p:spPr bwMode="auto">
              <a:xfrm>
                <a:off x="3307727" y="4626817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博学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智慧</a:t>
                </a:r>
              </a:p>
            </p:txBody>
          </p:sp>
        </p:grpSp>
        <p:grpSp>
          <p:nvGrpSpPr>
            <p:cNvPr id="27661" name="组合 38"/>
            <p:cNvGrpSpPr>
              <a:grpSpLocks/>
            </p:cNvGrpSpPr>
            <p:nvPr/>
          </p:nvGrpSpPr>
          <p:grpSpPr bwMode="auto">
            <a:xfrm>
              <a:off x="6343931" y="4517846"/>
              <a:ext cx="916169" cy="916143"/>
              <a:chOff x="3161069" y="1892182"/>
              <a:chExt cx="916169" cy="916143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3161069" y="1892182"/>
                <a:ext cx="916169" cy="916143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63" name="文本框 40"/>
              <p:cNvSpPr txBox="1">
                <a:spLocks noChangeArrowheads="1"/>
              </p:cNvSpPr>
              <p:nvPr/>
            </p:nvSpPr>
            <p:spPr bwMode="auto">
              <a:xfrm>
                <a:off x="3270440" y="2074823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办</a:t>
                </a:r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会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办事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cxnSp>
        <p:nvCxnSpPr>
          <p:cNvPr id="48" name="直接连接符 47"/>
          <p:cNvCxnSpPr>
            <a:stCxn id="34" idx="6"/>
          </p:cNvCxnSpPr>
          <p:nvPr/>
        </p:nvCxnSpPr>
        <p:spPr>
          <a:xfrm>
            <a:off x="7234238" y="3689350"/>
            <a:ext cx="1089025" cy="0"/>
          </a:xfrm>
          <a:prstGeom prst="line">
            <a:avLst/>
          </a:prstGeom>
          <a:ln w="19050">
            <a:solidFill>
              <a:srgbClr val="D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392364" y="3605041"/>
            <a:ext cx="1952624" cy="0"/>
          </a:xfrm>
          <a:prstGeom prst="line">
            <a:avLst/>
          </a:prstGeom>
          <a:ln w="19050">
            <a:solidFill>
              <a:srgbClr val="D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1088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3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2" presetClass="entr" presetSubtype="2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96975" y="415925"/>
            <a:ext cx="7800975" cy="5813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C0000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团队合作能力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-390525" y="250825"/>
            <a:ext cx="1228725" cy="85883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D20000"/>
            </a:solidFill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73" name="文本框 5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482743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5</a:t>
              </a:r>
              <a:endParaRPr lang="zh-CN" altLang="en-US" sz="3600" dirty="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996947" y="2480584"/>
            <a:ext cx="2065338" cy="2658154"/>
            <a:chOff x="327359" y="2393501"/>
            <a:chExt cx="2065053" cy="3223817"/>
          </a:xfrm>
        </p:grpSpPr>
        <p:sp>
          <p:nvSpPr>
            <p:cNvPr id="15" name="梯形 14"/>
            <p:cNvSpPr/>
            <p:nvPr/>
          </p:nvSpPr>
          <p:spPr>
            <a:xfrm rot="5400000" flipV="1">
              <a:off x="-252022" y="2972883"/>
              <a:ext cx="3223816" cy="2065053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wrap="square"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1" name="文本框 17"/>
            <p:cNvSpPr txBox="1">
              <a:spLocks noChangeArrowheads="1"/>
            </p:cNvSpPr>
            <p:nvPr/>
          </p:nvSpPr>
          <p:spPr bwMode="auto">
            <a:xfrm>
              <a:off x="650650" y="2393501"/>
              <a:ext cx="1556621" cy="2724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会议准备</a:t>
              </a:r>
              <a:endParaRPr lang="en-US" altLang="zh-CN" sz="2000" dirty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整理房间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布置考场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整理资料</a:t>
              </a:r>
              <a:endParaRPr lang="en-US" altLang="zh-CN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marL="342900" indent="-342900">
                <a:lnSpc>
                  <a:spcPct val="140000"/>
                </a:lnSpc>
                <a:buFont typeface="Arial" pitchFamily="34" charset="0"/>
                <a:buChar char="•"/>
              </a:pPr>
              <a:r>
                <a: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……</a:t>
              </a: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083550" y="2333625"/>
            <a:ext cx="703263" cy="2701925"/>
            <a:chOff x="7713761" y="2387600"/>
            <a:chExt cx="703528" cy="2701097"/>
          </a:xfrm>
        </p:grpSpPr>
        <p:sp>
          <p:nvSpPr>
            <p:cNvPr id="30" name="梯形 29"/>
            <p:cNvSpPr/>
            <p:nvPr/>
          </p:nvSpPr>
          <p:spPr>
            <a:xfrm rot="16200000" flipH="1" flipV="1">
              <a:off x="6703065" y="3398296"/>
              <a:ext cx="2701097" cy="679706"/>
            </a:xfrm>
            <a:prstGeom prst="trapezoid">
              <a:avLst>
                <a:gd name="adj" fmla="val 0"/>
              </a:avLst>
            </a:prstGeom>
            <a:solidFill>
              <a:srgbClr val="D2000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 flipH="1">
              <a:off x="7801504" y="2509801"/>
              <a:ext cx="615785" cy="2437653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algn="ctr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spc="300" dirty="0" smtClean="0">
                  <a:solidFill>
                    <a:srgbClr val="EEEEEE"/>
                  </a:solidFill>
                  <a:latin typeface="+mn-lt"/>
                  <a:ea typeface="+mn-ea"/>
                </a:rPr>
                <a:t>学生的重要能力</a:t>
              </a:r>
              <a:endParaRPr lang="zh-CN" altLang="en-US" sz="2000" b="1" spc="300" dirty="0">
                <a:solidFill>
                  <a:srgbClr val="EEEEEE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4332288" y="2238375"/>
            <a:ext cx="2901950" cy="2900363"/>
          </a:xfrm>
          <a:prstGeom prst="ellipse">
            <a:avLst/>
          </a:prstGeom>
          <a:noFill/>
          <a:ln w="19050">
            <a:solidFill>
              <a:srgbClr val="D20000"/>
            </a:solidFill>
            <a:prstDash val="dash"/>
          </a:ln>
        </p:spPr>
        <p:txBody>
          <a:bodyPr anchor="ctr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"/>
              <a:defRPr/>
            </a:pPr>
            <a:endParaRPr lang="zh-CN" altLang="en-US" kern="100" spc="10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708512" y="2614613"/>
            <a:ext cx="2189157" cy="2189162"/>
            <a:chOff x="4707849" y="2615033"/>
            <a:chExt cx="2189276" cy="2189276"/>
          </a:xfrm>
        </p:grpSpPr>
        <p:sp>
          <p:nvSpPr>
            <p:cNvPr id="25" name="椭圆 24"/>
            <p:cNvSpPr/>
            <p:nvPr/>
          </p:nvSpPr>
          <p:spPr>
            <a:xfrm>
              <a:off x="4707849" y="2615033"/>
              <a:ext cx="2189276" cy="2189276"/>
            </a:xfrm>
            <a:prstGeom prst="ellipse">
              <a:avLst/>
            </a:prstGeom>
            <a:solidFill>
              <a:srgbClr val="D20000"/>
            </a:solidFill>
            <a:ln>
              <a:solidFill>
                <a:srgbClr val="D20000"/>
              </a:solidFill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67" name="文本框 25"/>
            <p:cNvSpPr txBox="1">
              <a:spLocks noChangeArrowheads="1"/>
            </p:cNvSpPr>
            <p:nvPr/>
          </p:nvSpPr>
          <p:spPr bwMode="auto">
            <a:xfrm>
              <a:off x="4829045" y="3470719"/>
              <a:ext cx="2031435" cy="461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团队</a:t>
              </a:r>
              <a:r>
                <a:rPr lang="zh-CN" altLang="en-US" sz="2400" b="1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合作能力</a:t>
              </a:r>
              <a:endParaRPr lang="en-US" altLang="zh-CN" sz="2400" b="1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3792525" y="1985963"/>
            <a:ext cx="3719908" cy="3733800"/>
            <a:chOff x="3792302" y="1985355"/>
            <a:chExt cx="3720644" cy="3734431"/>
          </a:xfrm>
        </p:grpSpPr>
        <p:grpSp>
          <p:nvGrpSpPr>
            <p:cNvPr id="27660" name="组合 27"/>
            <p:cNvGrpSpPr>
              <a:grpSpLocks/>
            </p:cNvGrpSpPr>
            <p:nvPr/>
          </p:nvGrpSpPr>
          <p:grpSpPr bwMode="auto">
            <a:xfrm>
              <a:off x="3792302" y="1985355"/>
              <a:ext cx="3615267" cy="3734431"/>
              <a:chOff x="2609190" y="1892848"/>
              <a:chExt cx="3615267" cy="3734431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161762" y="1892848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65" name="文本框 26"/>
              <p:cNvSpPr txBox="1">
                <a:spLocks noChangeArrowheads="1"/>
              </p:cNvSpPr>
              <p:nvPr/>
            </p:nvSpPr>
            <p:spPr bwMode="auto">
              <a:xfrm>
                <a:off x="3251430" y="2009499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包容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成员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5308289" y="2000939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6"/>
              <p:cNvSpPr txBox="1">
                <a:spLocks noChangeArrowheads="1"/>
              </p:cNvSpPr>
              <p:nvPr/>
            </p:nvSpPr>
            <p:spPr bwMode="auto">
              <a:xfrm>
                <a:off x="5406974" y="2108537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互相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支援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2609190" y="3561371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6"/>
              <p:cNvSpPr txBox="1">
                <a:spLocks noChangeArrowheads="1"/>
              </p:cNvSpPr>
              <p:nvPr/>
            </p:nvSpPr>
            <p:spPr bwMode="auto">
              <a:xfrm>
                <a:off x="2737487" y="3703308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保持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谦虚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807006" y="4711137"/>
                <a:ext cx="916168" cy="916142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661" name="组合 38"/>
            <p:cNvGrpSpPr>
              <a:grpSpLocks/>
            </p:cNvGrpSpPr>
            <p:nvPr/>
          </p:nvGrpSpPr>
          <p:grpSpPr bwMode="auto">
            <a:xfrm>
              <a:off x="6596777" y="4222520"/>
              <a:ext cx="916169" cy="916143"/>
              <a:chOff x="3413915" y="1596856"/>
              <a:chExt cx="916169" cy="916143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3413915" y="1596856"/>
                <a:ext cx="916169" cy="916143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63" name="文本框 40"/>
              <p:cNvSpPr txBox="1">
                <a:spLocks noChangeArrowheads="1"/>
              </p:cNvSpPr>
              <p:nvPr/>
            </p:nvSpPr>
            <p:spPr bwMode="auto">
              <a:xfrm>
                <a:off x="3523285" y="1779497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办</a:t>
                </a:r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会</a:t>
                </a:r>
                <a:endParaRPr lang="en-US" altLang="zh-CN" sz="2000" dirty="0" smtClean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办事</a:t>
                </a:r>
                <a:endParaRPr lang="zh-CN" altLang="en-US" sz="2000" dirty="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cxnSp>
        <p:nvCxnSpPr>
          <p:cNvPr id="48" name="直接连接符 47"/>
          <p:cNvCxnSpPr>
            <a:stCxn id="34" idx="6"/>
          </p:cNvCxnSpPr>
          <p:nvPr/>
        </p:nvCxnSpPr>
        <p:spPr>
          <a:xfrm>
            <a:off x="7234238" y="3689350"/>
            <a:ext cx="1089025" cy="0"/>
          </a:xfrm>
          <a:prstGeom prst="line">
            <a:avLst/>
          </a:prstGeom>
          <a:ln w="19050">
            <a:solidFill>
              <a:srgbClr val="D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392364" y="3605041"/>
            <a:ext cx="1952624" cy="0"/>
          </a:xfrm>
          <a:prstGeom prst="line">
            <a:avLst/>
          </a:prstGeom>
          <a:ln w="19050">
            <a:solidFill>
              <a:srgbClr val="D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132266" y="497411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rPr>
              <a:t>资源</a:t>
            </a:r>
            <a:endParaRPr lang="en-US" altLang="zh-CN" sz="2000" dirty="0" smtClean="0">
              <a:solidFill>
                <a:srgbClr val="EEEEEE"/>
              </a:solidFill>
              <a:latin typeface="Calibri" pitchFamily="34" charset="0"/>
              <a:ea typeface="微软雅黑" pitchFamily="34" charset="-122"/>
            </a:endParaRPr>
          </a:p>
          <a:p>
            <a:r>
              <a:rPr lang="zh-CN" altLang="en-US" sz="2000" dirty="0" smtClean="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rPr>
              <a:t>共享</a:t>
            </a:r>
            <a:endParaRPr lang="zh-CN" altLang="en-US" sz="2000" dirty="0">
              <a:solidFill>
                <a:srgbClr val="EEEEEE"/>
              </a:solidFill>
              <a:latin typeface="Calibri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11845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3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2" presetClass="entr" presetSubtype="2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F7F7F"/>
        </a:solidFill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spAutoFit/>
      </a:bodyPr>
      <a:lstStyle>
        <a:defPPr marL="285750" indent="-285750" algn="ctr">
          <a:buFont typeface="Webdings" panose="05030102010509060703" pitchFamily="18" charset="2"/>
          <a:buChar char=""/>
          <a:defRPr kern="100" spc="100" smtClean="0">
            <a:solidFill>
              <a:srgbClr val="777777"/>
            </a:solidFill>
            <a:latin typeface="方正正准黑简体" panose="02000000000000000000" pitchFamily="2" charset="-122"/>
            <a:ea typeface="方正正准黑简体" panose="02000000000000000000" pitchFamily="2" charset="-122"/>
            <a:cs typeface="Times New Roman" panose="02020603050405020304" pitchFamily="18" charset="0"/>
          </a:defRPr>
        </a:defPPr>
      </a:lstStyle>
    </a:spDef>
    <a:lnDef>
      <a:spPr>
        <a:ln w="19050">
          <a:solidFill>
            <a:srgbClr val="0070C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2443</TotalTime>
  <Words>295</Words>
  <Application>Microsoft Office PowerPoint</Application>
  <PresentationFormat>全屏显示(4:3)</PresentationFormat>
  <Paragraphs>139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Broadway</vt:lpstr>
      <vt:lpstr>Calibri Light</vt:lpstr>
      <vt:lpstr>微软雅黑</vt:lpstr>
      <vt:lpstr>Times New Roman</vt:lpstr>
      <vt:lpstr>方正正准黑简体</vt:lpstr>
      <vt:lpstr>Webdings</vt:lpstr>
      <vt:lpstr>Calibri</vt:lpstr>
      <vt:lpstr>方正正大黑简体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lastModifiedBy>深度技术论坛</cp:lastModifiedBy>
  <cp:revision>687</cp:revision>
  <dcterms:created xsi:type="dcterms:W3CDTF">2014-11-11T03:30:50Z</dcterms:created>
  <dcterms:modified xsi:type="dcterms:W3CDTF">2018-11-13T08:43:19Z</dcterms:modified>
</cp:coreProperties>
</file>